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91" name="Shape 291"/>
          <p:cNvSpPr/>
          <p:nvPr>
            <p:ph type="sldImg"/>
          </p:nvPr>
        </p:nvSpPr>
        <p:spPr>
          <a:xfrm>
            <a:off x="1143000" y="685800"/>
            <a:ext cx="4572000" cy="3429000"/>
          </a:xfrm>
          <a:prstGeom prst="rect">
            <a:avLst/>
          </a:prstGeom>
        </p:spPr>
        <p:txBody>
          <a:bodyPr/>
          <a:lstStyle/>
          <a:p>
            <a:pPr/>
          </a:p>
        </p:txBody>
      </p:sp>
      <p:sp>
        <p:nvSpPr>
          <p:cNvPr id="292" name="Shape 2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941297804_1296x1457.jpg"/>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915009552_2264x1509.jpg"/>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740519873_3318x2212.jpg"/>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740519873_3318x2212.jpg"/>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lumn copy">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150"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151"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152" name="PRESENTATION TITLE COPY GOES ON HERE"/>
          <p:cNvSpPr txBox="1"/>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153" name="Title Text"/>
          <p:cNvSpPr txBox="1"/>
          <p:nvPr>
            <p:ph type="body" sz="quarter" idx="22"/>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lumn">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161"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162"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163" name="PRESENTATION TITLE COPY GOES ON HERE"/>
          <p:cNvSpPr txBox="1"/>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164" name="Ut varius sollicitudin nibh at interdum. Ut molestie a mauris sed pulvinar. Phasellus semper, nisi at interdum pharetra, diam nisl fermentum tellus, vestibulum ultricies neque nibh sit amet dui. Proin et ex id ipsum commodo pulvinar. Curabitur vitae urna"/>
          <p:cNvSpPr txBox="1"/>
          <p:nvPr>
            <p:ph type="body" idx="22"/>
          </p:nvPr>
        </p:nvSpPr>
        <p:spPr>
          <a:xfrm>
            <a:off x="1898253" y="4778771"/>
            <a:ext cx="20587493" cy="7255009"/>
          </a:xfrm>
          <a:prstGeom prst="rect">
            <a:avLst/>
          </a:prstGeom>
        </p:spPr>
        <p:txBody>
          <a:bodyPr lIns="0" tIns="0" rIns="0" bIns="0" numCol="2" spcCol="1029374">
            <a:noAutofit/>
          </a:bodyPr>
          <a:lstStyle/>
          <a:p>
            <a: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a:p>
            <a: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pPr>
            <a:r>
              <a:t>Praesent placerat justo eu purus dignissim, ut molestie tellus rutrum. Sed sodales iaculis feugiat. Integer dignissim, enim a facilisis malesuada, lacus est consequat justo, a pretium lectus eros in orci. Maecenas tincidunt cursus porta. Integer laoreet odio nec felis porttitor pellentesque. Vestibulum id posuere felis.</a:t>
            </a:r>
          </a:p>
          <a:p>
            <a: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pPr>
          </a:p>
          <a:p>
            <a: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pPr>
            <a:r>
              <a:t>Duis commodo velit eu metus tristique egestas. Nullam vulputate odio sed arcu aliquet, eget luctus sapien tempus. Nulla ut neque nisi. Pellentesque habitant morbi tristique senectus et netus et malesuada fames ac turpis egestas. Fusce pharetra condimentum sem, sit amet fringilla nisl feugiat non. </a:t>
            </a:r>
          </a:p>
          <a:p>
            <a: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pPr>
            <a:r>
              <a:t>Nunc suscipit sollicitudin turpis vel laoreet. Nullam condimentum viverra est. Proin vulputate, quam non viverra blandit, urna enim tempor purus, id fringilla justo ligula non lacus. Maecenas luctus mauris vitae metus consequat dapibus. Nam consectetur feugiat ex, sed vehicula dolor pulvinar dignissim.</a:t>
            </a:r>
          </a:p>
        </p:txBody>
      </p:sp>
      <p:sp>
        <p:nvSpPr>
          <p:cNvPr id="165" name="Title Text"/>
          <p:cNvSpPr txBox="1"/>
          <p:nvPr>
            <p:ph type="body" sz="quarter" idx="23"/>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
        <p:nvSpPr>
          <p:cNvPr id="166" name="Title Text"/>
          <p:cNvSpPr txBox="1"/>
          <p:nvPr>
            <p:ph type="body" sz="quarter" idx="24"/>
          </p:nvPr>
        </p:nvSpPr>
        <p:spPr>
          <a:xfrm>
            <a:off x="3073796" y="2274689"/>
            <a:ext cx="18236408" cy="1386483"/>
          </a:xfrm>
          <a:prstGeom prst="rect">
            <a:avLst/>
          </a:prstGeom>
        </p:spPr>
        <p:txBody>
          <a:bodyPr lIns="71437" tIns="71437" rIns="71437" bIns="71437" anchor="ctr"/>
          <a:lstStyle>
            <a:lvl1pPr marL="0" indent="0" algn="ctr" defTabSz="584200">
              <a:lnSpc>
                <a:spcPct val="100000"/>
              </a:lnSpc>
              <a:spcBef>
                <a:spcPts val="0"/>
              </a:spcBef>
              <a:buSzTx/>
              <a:buNone/>
              <a:defRPr sz="6400">
                <a:solidFill>
                  <a:srgbClr val="53585F"/>
                </a:solidFill>
                <a:latin typeface="Montserrat Light"/>
                <a:ea typeface="Montserrat Light"/>
                <a:cs typeface="Montserrat Light"/>
                <a:sym typeface="Montserrat Light"/>
              </a:defRPr>
            </a:lvl1pPr>
          </a:lstStyle>
          <a:p>
            <a:pPr/>
            <a:r>
              <a:t>Title Text</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FFC700"/>
        </a:solidFill>
      </p:bgPr>
    </p:bg>
    <p:spTree>
      <p:nvGrpSpPr>
        <p:cNvPr id="1" name=""/>
        <p:cNvGrpSpPr/>
        <p:nvPr/>
      </p:nvGrpSpPr>
      <p:grpSpPr>
        <a:xfrm>
          <a:off x="0" y="0"/>
          <a:ext cx="0" cy="0"/>
          <a:chOff x="0" y="0"/>
          <a:chExt cx="0" cy="0"/>
        </a:xfrm>
      </p:grpSpPr>
      <p:sp>
        <p:nvSpPr>
          <p:cNvPr id="173" name="Rectangle"/>
          <p:cNvSpPr/>
          <p:nvPr/>
        </p:nvSpPr>
        <p:spPr>
          <a:xfrm>
            <a:off x="-4"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pc="448" sz="5600">
                <a:solidFill>
                  <a:srgbClr val="777F8B"/>
                </a:solidFill>
                <a:latin typeface="Calibri"/>
                <a:ea typeface="Calibri"/>
                <a:cs typeface="Calibri"/>
                <a:sym typeface="Calibri"/>
              </a:defRPr>
            </a:pPr>
          </a:p>
        </p:txBody>
      </p:sp>
      <p:grpSp>
        <p:nvGrpSpPr>
          <p:cNvPr id="178" name="Group"/>
          <p:cNvGrpSpPr/>
          <p:nvPr/>
        </p:nvGrpSpPr>
        <p:grpSpPr>
          <a:xfrm>
            <a:off x="10" y="2231607"/>
            <a:ext cx="11633570" cy="11193907"/>
            <a:chOff x="0" y="0"/>
            <a:chExt cx="11633568" cy="11193905"/>
          </a:xfrm>
        </p:grpSpPr>
        <p:sp>
          <p:nvSpPr>
            <p:cNvPr id="174" name="Shape"/>
            <p:cNvSpPr/>
            <p:nvPr/>
          </p:nvSpPr>
          <p:spPr>
            <a:xfrm>
              <a:off x="0" y="-1"/>
              <a:ext cx="11633569" cy="11193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2" y="0"/>
                  </a:moveTo>
                  <a:lnTo>
                    <a:pt x="0" y="0"/>
                  </a:lnTo>
                  <a:lnTo>
                    <a:pt x="0" y="21600"/>
                  </a:lnTo>
                  <a:lnTo>
                    <a:pt x="13382" y="21600"/>
                  </a:lnTo>
                  <a:lnTo>
                    <a:pt x="21600" y="10327"/>
                  </a:lnTo>
                  <a:lnTo>
                    <a:pt x="14072" y="0"/>
                  </a:lnTo>
                  <a:close/>
                </a:path>
              </a:pathLst>
            </a:custGeom>
            <a:solidFill>
              <a:srgbClr val="000000">
                <a:alpha val="4000"/>
              </a:srgbClr>
            </a:solidFill>
            <a:ln w="12700" cap="flat">
              <a:noFill/>
              <a:miter lim="400000"/>
            </a:ln>
            <a:effectLst/>
          </p:spPr>
          <p:txBody>
            <a:bodyPr wrap="square" lIns="121917" tIns="121917" rIns="121917" bIns="121917" numCol="1" anchor="t">
              <a:noAutofit/>
            </a:bodyPr>
            <a:lstStyle/>
            <a:p>
              <a:pPr algn="l" defTabSz="1132840">
                <a:spcBef>
                  <a:spcPts val="3200"/>
                </a:spcBef>
                <a:defRPr spc="602" sz="1600">
                  <a:solidFill>
                    <a:srgbClr val="53585F"/>
                  </a:solidFill>
                  <a:latin typeface="Montserrat"/>
                  <a:ea typeface="Montserrat"/>
                  <a:cs typeface="Montserrat"/>
                  <a:sym typeface="Montserrat"/>
                </a:defRPr>
              </a:pPr>
            </a:p>
          </p:txBody>
        </p:sp>
        <p:sp>
          <p:nvSpPr>
            <p:cNvPr id="175" name="Rectangle"/>
            <p:cNvSpPr/>
            <p:nvPr/>
          </p:nvSpPr>
          <p:spPr>
            <a:xfrm>
              <a:off x="5285" y="1548471"/>
              <a:ext cx="1697342" cy="7732900"/>
            </a:xfrm>
            <a:prstGeom prst="rect">
              <a:avLst/>
            </a:pr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sp>
          <p:nvSpPr>
            <p:cNvPr id="176" name="Shape"/>
            <p:cNvSpPr/>
            <p:nvPr/>
          </p:nvSpPr>
          <p:spPr>
            <a:xfrm>
              <a:off x="3858364" y="4282981"/>
              <a:ext cx="1972268" cy="20236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sp>
          <p:nvSpPr>
            <p:cNvPr id="177" name="Shape"/>
            <p:cNvSpPr/>
            <p:nvPr/>
          </p:nvSpPr>
          <p:spPr>
            <a:xfrm>
              <a:off x="2772856" y="1548478"/>
              <a:ext cx="3057776" cy="154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grpSp>
      <p:grpSp>
        <p:nvGrpSpPr>
          <p:cNvPr id="183" name="Group"/>
          <p:cNvGrpSpPr/>
          <p:nvPr/>
        </p:nvGrpSpPr>
        <p:grpSpPr>
          <a:xfrm>
            <a:off x="22828953" y="380970"/>
            <a:ext cx="928772" cy="681067"/>
            <a:chOff x="0" y="0"/>
            <a:chExt cx="928770" cy="681065"/>
          </a:xfrm>
        </p:grpSpPr>
        <p:sp>
          <p:nvSpPr>
            <p:cNvPr id="179"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sp>
          <p:nvSpPr>
            <p:cNvPr id="180"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pc="602" sz="1600">
                  <a:solidFill>
                    <a:srgbClr val="53585F"/>
                  </a:solidFill>
                  <a:latin typeface="Montserrat Light"/>
                  <a:ea typeface="Montserrat Light"/>
                  <a:cs typeface="Montserrat Light"/>
                  <a:sym typeface="Montserrat Light"/>
                </a:defRPr>
              </a:pPr>
            </a:p>
          </p:txBody>
        </p:sp>
        <p:sp>
          <p:nvSpPr>
            <p:cNvPr id="181"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sp>
          <p:nvSpPr>
            <p:cNvPr id="182"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pc="448" sz="5600">
                  <a:latin typeface="Calibri"/>
                  <a:ea typeface="Calibri"/>
                  <a:cs typeface="Calibri"/>
                  <a:sym typeface="Calibri"/>
                </a:defRPr>
              </a:pPr>
            </a:p>
          </p:txBody>
        </p:sp>
      </p:grpSp>
      <p:sp>
        <p:nvSpPr>
          <p:cNvPr id="184" name="data-driven insights"/>
          <p:cNvSpPr txBox="1"/>
          <p:nvPr>
            <p:ph type="body" sz="quarter" idx="21"/>
          </p:nvPr>
        </p:nvSpPr>
        <p:spPr>
          <a:xfrm>
            <a:off x="2531778" y="5288281"/>
            <a:ext cx="19320444" cy="3444239"/>
          </a:xfrm>
          <a:prstGeom prst="rect">
            <a:avLst/>
          </a:prstGeom>
        </p:spPr>
        <p:txBody>
          <a:bodyPr lIns="45718" tIns="45718" rIns="45718" bIns="45718">
            <a:spAutoFit/>
          </a:bodyPr>
          <a:lstStyle>
            <a:lvl1pPr marL="0" indent="0" defTabSz="521437">
              <a:lnSpc>
                <a:spcPct val="100000"/>
              </a:lnSpc>
              <a:spcBef>
                <a:spcPts val="0"/>
              </a:spcBef>
              <a:buSzTx/>
              <a:buNone/>
              <a:defRPr cap="all" spc="5500" sz="10000">
                <a:latin typeface="Montserrat"/>
                <a:ea typeface="Montserrat"/>
                <a:cs typeface="Montserrat"/>
                <a:sym typeface="Montserrat"/>
              </a:defRPr>
            </a:lvl1pPr>
          </a:lstStyle>
          <a:p>
            <a:pPr/>
            <a:r>
              <a:t>data-driven insights</a:t>
            </a:r>
          </a:p>
        </p:txBody>
      </p:sp>
      <p:sp>
        <p:nvSpPr>
          <p:cNvPr id="185" name="Slide Number"/>
          <p:cNvSpPr txBox="1"/>
          <p:nvPr>
            <p:ph type="sldNum" sz="quarter" idx="2"/>
          </p:nvPr>
        </p:nvSpPr>
        <p:spPr>
          <a:xfrm>
            <a:off x="11785599" y="12324079"/>
            <a:ext cx="5689601" cy="777241"/>
          </a:xfrm>
          <a:prstGeom prst="rect">
            <a:avLst/>
          </a:prstGeom>
        </p:spPr>
        <p:txBody>
          <a:bodyPr lIns="121919" tIns="121919" rIns="121919" bIns="121919" anchor="ctr"/>
          <a:lstStyle>
            <a:lvl1pPr algn="r" defTabSz="1132840">
              <a:defRPr spc="1205" sz="3200">
                <a:solidFill>
                  <a:srgbClr val="53585F"/>
                </a:solidFill>
                <a:latin typeface="Montserrat"/>
                <a:ea typeface="Montserrat"/>
                <a:cs typeface="Montserrat"/>
                <a:sym typeface="Montserra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Custom Layout">
    <p:spTree>
      <p:nvGrpSpPr>
        <p:cNvPr id="1" name=""/>
        <p:cNvGrpSpPr/>
        <p:nvPr/>
      </p:nvGrpSpPr>
      <p:grpSpPr>
        <a:xfrm>
          <a:off x="0" y="0"/>
          <a:ext cx="0" cy="0"/>
          <a:chOff x="0" y="0"/>
          <a:chExt cx="0" cy="0"/>
        </a:xfrm>
      </p:grpSpPr>
      <p:sp>
        <p:nvSpPr>
          <p:cNvPr id="192" name="Image"/>
          <p:cNvSpPr/>
          <p:nvPr>
            <p:ph type="pic" sz="half" idx="21"/>
          </p:nvPr>
        </p:nvSpPr>
        <p:spPr>
          <a:xfrm>
            <a:off x="16512207" y="0"/>
            <a:ext cx="7871793" cy="13716000"/>
          </a:xfrm>
          <a:prstGeom prst="rect">
            <a:avLst/>
          </a:prstGeom>
        </p:spPr>
        <p:txBody>
          <a:bodyPr lIns="91439" tIns="45719" rIns="91439" bIns="45719">
            <a:noAutofit/>
          </a:bodyPr>
          <a:lstStyle/>
          <a:p>
            <a:pPr/>
          </a:p>
        </p:txBody>
      </p:sp>
      <p:sp>
        <p:nvSpPr>
          <p:cNvPr id="193" name="Slide Number"/>
          <p:cNvSpPr txBox="1"/>
          <p:nvPr>
            <p:ph type="sldNum" sz="quarter" idx="2"/>
          </p:nvPr>
        </p:nvSpPr>
        <p:spPr>
          <a:xfrm>
            <a:off x="11785600" y="12344400"/>
            <a:ext cx="5689600" cy="736601"/>
          </a:xfrm>
          <a:prstGeom prst="rect">
            <a:avLst/>
          </a:prstGeom>
        </p:spPr>
        <p:txBody>
          <a:bodyPr lIns="91439" tIns="91439" rIns="91439" bIns="91439" anchor="ctr"/>
          <a:lstStyle>
            <a:lvl1pPr algn="r" defTabSz="1828800">
              <a:defRPr sz="2400">
                <a:solidFill>
                  <a:srgbClr val="000000"/>
                </a:solidFill>
                <a:latin typeface="Montserrat Light"/>
                <a:ea typeface="Montserrat Light"/>
                <a:cs typeface="Montserrat Light"/>
                <a:sym typeface="Montserrat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519873_3318x2212.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200" name="FByellowwhitelogo.png.png" descr="FByellowwhitelogo.png.png"/>
          <p:cNvPicPr>
            <a:picLocks noChangeAspect="1"/>
          </p:cNvPicPr>
          <p:nvPr/>
        </p:nvPicPr>
        <p:blipFill>
          <a:blip r:embed="rId2">
            <a:extLst/>
          </a:blip>
          <a:srcRect l="33388" t="42244" r="32813" b="41586"/>
          <a:stretch>
            <a:fillRect/>
          </a:stretch>
        </p:blipFill>
        <p:spPr>
          <a:xfrm>
            <a:off x="3631310" y="10870743"/>
            <a:ext cx="2406728" cy="814329"/>
          </a:xfrm>
          <a:prstGeom prst="rect">
            <a:avLst/>
          </a:prstGeom>
          <a:ln w="12700">
            <a:miter lim="400000"/>
          </a:ln>
        </p:spPr>
      </p:pic>
      <p:sp>
        <p:nvSpPr>
          <p:cNvPr id="201" name="Slide Number"/>
          <p:cNvSpPr txBox="1"/>
          <p:nvPr>
            <p:ph type="sldNum" sz="quarter" idx="2"/>
          </p:nvPr>
        </p:nvSpPr>
        <p:spPr>
          <a:xfrm>
            <a:off x="11987441" y="11525250"/>
            <a:ext cx="399593" cy="406401"/>
          </a:xfrm>
          <a:prstGeom prst="rect">
            <a:avLst/>
          </a:prstGeom>
        </p:spPr>
        <p:txBody>
          <a:bodyPr lIns="38100" tIns="38100" rIns="38100" bIns="38100" anchor="t"/>
          <a:lstStyle>
            <a:lvl1pPr defTabSz="825500">
              <a:defRPr sz="22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plit">
    <p:spTree>
      <p:nvGrpSpPr>
        <p:cNvPr id="1" name=""/>
        <p:cNvGrpSpPr/>
        <p:nvPr/>
      </p:nvGrpSpPr>
      <p:grpSpPr>
        <a:xfrm>
          <a:off x="0" y="0"/>
          <a:ext cx="0" cy="0"/>
          <a:chOff x="0" y="0"/>
          <a:chExt cx="0" cy="0"/>
        </a:xfrm>
      </p:grpSpPr>
      <p:pic>
        <p:nvPicPr>
          <p:cNvPr id="208"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209"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10"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211" name="Ut varius sollicitudin nibh at interdum. Ut molestie a mauris sed pulvinar. Phasellus semper, nisi at interdum pharetra, diam nisl fermentum tellus, vestibulum ultricies neque nibh sit amet dui. Proin et ex id ipsum commodo pulvinar. Curabitur vitae urna"/>
          <p:cNvSpPr txBox="1"/>
          <p:nvPr>
            <p:ph type="body" sz="half" idx="21"/>
          </p:nvPr>
        </p:nvSpPr>
        <p:spPr>
          <a:xfrm>
            <a:off x="13652996" y="5673078"/>
            <a:ext cx="8838207" cy="7621192"/>
          </a:xfrm>
          <a:prstGeom prst="rect">
            <a:avLst/>
          </a:prstGeom>
        </p:spPr>
        <p:txBody>
          <a:bodyPr lIns="0" tIns="0" rIns="0" bIns="0">
            <a:noAutofit/>
          </a:bodyPr>
          <a:lstStyle>
            <a:lvl1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lvl1pPr>
          </a:lstStyle>
          <a:p>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p:txBody>
      </p:sp>
      <p:sp>
        <p:nvSpPr>
          <p:cNvPr id="212" name="Title Text"/>
          <p:cNvSpPr txBox="1"/>
          <p:nvPr>
            <p:ph type="body" sz="quarter" idx="22"/>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
        <p:nvSpPr>
          <p:cNvPr id="213" name="PRESENTATION TITLE COPY GOES ON HERE"/>
          <p:cNvSpPr txBox="1"/>
          <p:nvPr>
            <p:ph type="body" sz="quarter" idx="23"/>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214" name="Title Text"/>
          <p:cNvSpPr txBox="1"/>
          <p:nvPr>
            <p:ph type="body" sz="quarter" idx="24"/>
          </p:nvPr>
        </p:nvSpPr>
        <p:spPr>
          <a:xfrm>
            <a:off x="13449796" y="4074666"/>
            <a:ext cx="8838207" cy="1386483"/>
          </a:xfrm>
          <a:prstGeom prst="rect">
            <a:avLst/>
          </a:prstGeom>
        </p:spPr>
        <p:txBody>
          <a:bodyPr lIns="71437" tIns="71437" rIns="71437" bIns="71437" anchor="ctr"/>
          <a:lstStyle>
            <a:lvl1pPr marL="0" indent="0" defTabSz="584200">
              <a:lnSpc>
                <a:spcPct val="100000"/>
              </a:lnSpc>
              <a:spcBef>
                <a:spcPts val="0"/>
              </a:spcBef>
              <a:buSzTx/>
              <a:buNone/>
              <a:defRPr sz="6400">
                <a:solidFill>
                  <a:srgbClr val="53585F"/>
                </a:solidFill>
                <a:latin typeface="Montserrat Light"/>
                <a:ea typeface="Montserrat Light"/>
                <a:cs typeface="Montserrat Light"/>
                <a:sym typeface="Montserrat Light"/>
              </a:defRPr>
            </a:lvl1pPr>
          </a:lstStyle>
          <a:p>
            <a:pPr/>
            <a:r>
              <a:t>Title Text</a:t>
            </a:r>
          </a:p>
        </p:txBody>
      </p:sp>
      <p:sp>
        <p:nvSpPr>
          <p:cNvPr id="215" name="Rectangle"/>
          <p:cNvSpPr/>
          <p:nvPr/>
        </p:nvSpPr>
        <p:spPr>
          <a:xfrm>
            <a:off x="11619838" y="3514078"/>
            <a:ext cx="65088" cy="6477001"/>
          </a:xfrm>
          <a:prstGeom prst="rect">
            <a:avLst/>
          </a:prstGeom>
          <a:solidFill>
            <a:srgbClr val="4C4E58"/>
          </a:solidFill>
          <a:ln w="12700">
            <a:miter lim="400000"/>
          </a:ln>
        </p:spPr>
        <p:txBody>
          <a:bodyPr lIns="71437" tIns="71437" rIns="71437" bIns="71437" anchor="ctr"/>
          <a:lstStyle/>
          <a:p>
            <a:pPr defTabSz="457200">
              <a:spcBef>
                <a:spcPts val="3200"/>
              </a:spcBef>
              <a:defRPr spc="128" sz="1600">
                <a:solidFill>
                  <a:srgbClr val="777F8B"/>
                </a:solidFill>
                <a:latin typeface="Montserrat"/>
                <a:ea typeface="Montserrat"/>
                <a:cs typeface="Montserrat"/>
                <a:sym typeface="Montserrat"/>
              </a:defRPr>
            </a:pPr>
          </a:p>
        </p:txBody>
      </p:sp>
      <p:sp>
        <p:nvSpPr>
          <p:cNvPr id="216" name="key point goes here"/>
          <p:cNvSpPr txBox="1"/>
          <p:nvPr>
            <p:ph type="body" sz="quarter" idx="25"/>
          </p:nvPr>
        </p:nvSpPr>
        <p:spPr>
          <a:xfrm>
            <a:off x="1803996" y="4941737"/>
            <a:ext cx="8838208" cy="3621683"/>
          </a:xfrm>
          <a:prstGeom prst="rect">
            <a:avLst/>
          </a:prstGeom>
        </p:spPr>
        <p:txBody>
          <a:bodyPr lIns="71437" tIns="71437" rIns="71437" bIns="71437" anchor="ctr"/>
          <a:lstStyle>
            <a:lvl1pPr marL="0" indent="0" algn="ctr" defTabSz="825500">
              <a:spcBef>
                <a:spcPts val="0"/>
              </a:spcBef>
              <a:buSzTx/>
              <a:buNone/>
              <a:defRPr cap="all" sz="9000">
                <a:solidFill>
                  <a:srgbClr val="53585F"/>
                </a:solidFill>
                <a:latin typeface="Montserrat"/>
                <a:ea typeface="Montserrat"/>
                <a:cs typeface="Montserrat"/>
                <a:sym typeface="Montserrat"/>
              </a:defRPr>
            </a:lvl1pPr>
          </a:lstStyle>
          <a:p>
            <a:pPr/>
            <a:r>
              <a:t>key point goes here</a:t>
            </a:r>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and image2">
    <p:spTree>
      <p:nvGrpSpPr>
        <p:cNvPr id="1" name=""/>
        <p:cNvGrpSpPr/>
        <p:nvPr/>
      </p:nvGrpSpPr>
      <p:grpSpPr>
        <a:xfrm>
          <a:off x="0" y="0"/>
          <a:ext cx="0" cy="0"/>
          <a:chOff x="0" y="0"/>
          <a:chExt cx="0" cy="0"/>
        </a:xfrm>
      </p:grpSpPr>
      <p:pic>
        <p:nvPicPr>
          <p:cNvPr id="223"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224"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25"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226" name="Title Text"/>
          <p:cNvSpPr txBox="1"/>
          <p:nvPr>
            <p:ph type="body" sz="quarter" idx="21"/>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
        <p:nvSpPr>
          <p:cNvPr id="227" name="PRESENTATION TITLE COPY GOES ON HERE"/>
          <p:cNvSpPr txBox="1"/>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228" name="Ut varius sollicitudin nibh at interdum. Ut molestie a mauris sed pulvinar. Phasellus semper, nisi at interdum pharetra, diam nisl fermentum tellus, vestibulum ultricies neque nibh sit amet dui. Proin et ex id ipsum commodo pulvinar. Curabitur vitae urna"/>
          <p:cNvSpPr txBox="1"/>
          <p:nvPr>
            <p:ph type="body" sz="quarter" idx="23"/>
          </p:nvPr>
        </p:nvSpPr>
        <p:spPr>
          <a:xfrm>
            <a:off x="1702295" y="6051977"/>
            <a:ext cx="6859920" cy="7621191"/>
          </a:xfrm>
          <a:prstGeom prst="rect">
            <a:avLst/>
          </a:prstGeom>
        </p:spPr>
        <p:txBody>
          <a:bodyPr lIns="0" tIns="0" rIns="0" bIns="0">
            <a:noAutofit/>
          </a:bodyPr>
          <a:lstStyle>
            <a:lvl1pPr marL="0" indent="0" defTabSz="821531">
              <a:lnSpc>
                <a:spcPct val="120000"/>
              </a:lnSpc>
              <a:spcBef>
                <a:spcPts val="5900"/>
              </a:spcBef>
              <a:buSzTx/>
              <a:buNone/>
              <a:defRPr sz="2700">
                <a:solidFill>
                  <a:srgbClr val="53585F"/>
                </a:solidFill>
                <a:latin typeface="Montserrat Light"/>
                <a:ea typeface="Montserrat Light"/>
                <a:cs typeface="Montserrat Light"/>
                <a:sym typeface="Montserrat Light"/>
              </a:defRPr>
            </a:lvl1pPr>
          </a:lstStyle>
          <a:p>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Praesent placerat justo eu purus dignissim, ut molestie tellus rutrum. Sed sodales iaculis feugiat. Integer dignissim,</a:t>
            </a:r>
          </a:p>
        </p:txBody>
      </p:sp>
      <p:sp>
        <p:nvSpPr>
          <p:cNvPr id="229" name="key point goes here in this area…"/>
          <p:cNvSpPr txBox="1"/>
          <p:nvPr>
            <p:ph type="body" sz="quarter" idx="24"/>
          </p:nvPr>
        </p:nvSpPr>
        <p:spPr>
          <a:xfrm>
            <a:off x="1669885" y="2200365"/>
            <a:ext cx="7331140" cy="3367683"/>
          </a:xfrm>
          <a:prstGeom prst="rect">
            <a:avLst/>
          </a:prstGeom>
        </p:spPr>
        <p:txBody>
          <a:bodyPr lIns="71437" tIns="71437" rIns="71437" bIns="71437" anchor="ctr"/>
          <a:lstStyle/>
          <a:p>
            <a:pPr marL="0" indent="0" defTabSz="560831">
              <a:lnSpc>
                <a:spcPct val="100000"/>
              </a:lnSpc>
              <a:spcBef>
                <a:spcPts val="0"/>
              </a:spcBef>
              <a:buSzTx/>
              <a:buNone/>
              <a:defRPr sz="6335">
                <a:solidFill>
                  <a:srgbClr val="53585F"/>
                </a:solidFill>
                <a:latin typeface="Montserrat"/>
                <a:ea typeface="Montserrat"/>
                <a:cs typeface="Montserrat"/>
                <a:sym typeface="Montserrat"/>
              </a:defRPr>
            </a:pPr>
            <a:r>
              <a:t>key point goes here in this area</a:t>
            </a:r>
          </a:p>
          <a:p>
            <a:pPr marL="0" indent="0" defTabSz="560831">
              <a:lnSpc>
                <a:spcPct val="100000"/>
              </a:lnSpc>
              <a:spcBef>
                <a:spcPts val="0"/>
              </a:spcBef>
              <a:buSzTx/>
              <a:buNone/>
              <a:defRPr sz="6335">
                <a:solidFill>
                  <a:srgbClr val="53585F"/>
                </a:solidFill>
                <a:latin typeface="Montserrat"/>
                <a:ea typeface="Montserrat"/>
                <a:cs typeface="Montserrat"/>
                <a:sym typeface="Montserrat"/>
              </a:defRPr>
            </a:pPr>
            <a:r>
              <a:t>over 3 lines</a:t>
            </a:r>
          </a:p>
        </p:txBody>
      </p:sp>
      <p:sp>
        <p:nvSpPr>
          <p:cNvPr id="230" name="Image"/>
          <p:cNvSpPr/>
          <p:nvPr>
            <p:ph type="pic" sz="half" idx="25"/>
          </p:nvPr>
        </p:nvSpPr>
        <p:spPr>
          <a:xfrm>
            <a:off x="9186817" y="2640951"/>
            <a:ext cx="13623033" cy="9099176"/>
          </a:xfrm>
          <a:prstGeom prst="rect">
            <a:avLst/>
          </a:prstGeom>
        </p:spPr>
        <p:txBody>
          <a:bodyPr lIns="91439" tIns="45719" rIns="91439" bIns="45719">
            <a:noAutofit/>
          </a:bodyPr>
          <a:lstStyle/>
          <a:p>
            <a:pPr/>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elcome_Smoke">
    <p:bg>
      <p:bgPr>
        <a:solidFill>
          <a:srgbClr val="EFF1F3"/>
        </a:solidFill>
      </p:bgPr>
    </p:bg>
    <p:spTree>
      <p:nvGrpSpPr>
        <p:cNvPr id="1" name=""/>
        <p:cNvGrpSpPr/>
        <p:nvPr/>
      </p:nvGrpSpPr>
      <p:grpSpPr>
        <a:xfrm>
          <a:off x="0" y="0"/>
          <a:ext cx="0" cy="0"/>
          <a:chOff x="0" y="0"/>
          <a:chExt cx="0" cy="0"/>
        </a:xfrm>
      </p:grpSpPr>
      <p:sp>
        <p:nvSpPr>
          <p:cNvPr id="237" name="DIRECT"/>
          <p:cNvSpPr txBox="1"/>
          <p:nvPr>
            <p:ph type="body" idx="21"/>
          </p:nvPr>
        </p:nvSpPr>
        <p:spPr>
          <a:xfrm>
            <a:off x="0" y="4063999"/>
            <a:ext cx="24384000" cy="5588001"/>
          </a:xfrm>
          <a:prstGeom prst="rect">
            <a:avLst/>
          </a:prstGeom>
        </p:spPr>
        <p:txBody>
          <a:bodyPr anchor="ctr">
            <a:spAutoFit/>
          </a:bodyPr>
          <a:lstStyle>
            <a:lvl1pPr marL="0" indent="0" algn="ctr" defTabSz="825500">
              <a:spcBef>
                <a:spcPts val="0"/>
              </a:spcBef>
              <a:buSzTx/>
              <a:buNone/>
              <a:defRPr b="1" cap="all" sz="36000">
                <a:solidFill>
                  <a:srgbClr val="424242"/>
                </a:solidFill>
                <a:latin typeface="Helvetica"/>
                <a:ea typeface="Helvetica"/>
                <a:cs typeface="Helvetica"/>
                <a:sym typeface="Helvetica"/>
              </a:defRPr>
            </a:lvl1pPr>
          </a:lstStyle>
          <a:p>
            <a:pPr/>
            <a:r>
              <a:t>DIRECT</a:t>
            </a:r>
          </a:p>
        </p:txBody>
      </p:sp>
      <p:sp>
        <p:nvSpPr>
          <p:cNvPr id="238" name="RISE KEYNOTE PRESENTATION TEMPLATE"/>
          <p:cNvSpPr txBox="1"/>
          <p:nvPr>
            <p:ph type="body" sz="quarter" idx="22"/>
          </p:nvPr>
        </p:nvSpPr>
        <p:spPr>
          <a:xfrm>
            <a:off x="3143894" y="11969353"/>
            <a:ext cx="18784095" cy="576164"/>
          </a:xfrm>
          <a:prstGeom prst="rect">
            <a:avLst/>
          </a:prstGeom>
        </p:spPr>
        <p:txBody>
          <a:bodyPr lIns="71437" tIns="71437" rIns="71437" bIns="71437" anchor="ctr"/>
          <a:lstStyle>
            <a:lvl1pPr marL="0" indent="0" algn="ctr" defTabSz="825500">
              <a:lnSpc>
                <a:spcPct val="100000"/>
              </a:lnSpc>
              <a:spcBef>
                <a:spcPts val="0"/>
              </a:spcBef>
              <a:buSzTx/>
              <a:buNone/>
              <a:defRPr b="1" cap="all" spc="1200" sz="2000">
                <a:solidFill>
                  <a:srgbClr val="1C1C1C"/>
                </a:solidFill>
                <a:latin typeface="Helvetica"/>
                <a:ea typeface="Helvetica"/>
                <a:cs typeface="Helvetica"/>
                <a:sym typeface="Helvetica"/>
              </a:defRPr>
            </a:lvl1pPr>
          </a:lstStyle>
          <a:p>
            <a:pPr/>
            <a:r>
              <a:t>RISE KEYNOTE PRESENTATION TEMPLATE</a:t>
            </a:r>
          </a:p>
        </p:txBody>
      </p:sp>
      <p:sp>
        <p:nvSpPr>
          <p:cNvPr id="239" name="Slide Number"/>
          <p:cNvSpPr txBox="1"/>
          <p:nvPr>
            <p:ph type="sldNum" sz="quarter" idx="2"/>
          </p:nvPr>
        </p:nvSpPr>
        <p:spPr>
          <a:xfrm>
            <a:off x="11882784" y="13081000"/>
            <a:ext cx="605732" cy="469900"/>
          </a:xfrm>
          <a:prstGeom prst="rect">
            <a:avLst/>
          </a:prstGeom>
        </p:spPr>
        <p:txBody>
          <a:bodyPr anchor="t"/>
          <a:lstStyle>
            <a:lvl1pPr defTabSz="825500">
              <a:defRPr spc="600" sz="2400">
                <a:solidFill>
                  <a:srgbClr val="FFFFFF"/>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lumn copy">
    <p:spTree>
      <p:nvGrpSpPr>
        <p:cNvPr id="1" name=""/>
        <p:cNvGrpSpPr/>
        <p:nvPr/>
      </p:nvGrpSpPr>
      <p:grpSpPr>
        <a:xfrm>
          <a:off x="0" y="0"/>
          <a:ext cx="0" cy="0"/>
          <a:chOff x="0" y="0"/>
          <a:chExt cx="0" cy="0"/>
        </a:xfrm>
      </p:grpSpPr>
      <p:pic>
        <p:nvPicPr>
          <p:cNvPr id="246"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247"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48"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249" name="PRESENTATION TITLE COPY GOES ON HERE"/>
          <p:cNvSpPr txBox="1"/>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250" name="Title Text"/>
          <p:cNvSpPr txBox="1"/>
          <p:nvPr>
            <p:ph type="body" sz="quarter" idx="22"/>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VIDER">
    <p:spTree>
      <p:nvGrpSpPr>
        <p:cNvPr id="1" name=""/>
        <p:cNvGrpSpPr/>
        <p:nvPr/>
      </p:nvGrpSpPr>
      <p:grpSpPr>
        <a:xfrm>
          <a:off x="0" y="0"/>
          <a:ext cx="0" cy="0"/>
          <a:chOff x="0" y="0"/>
          <a:chExt cx="0" cy="0"/>
        </a:xfrm>
      </p:grpSpPr>
      <p:pic>
        <p:nvPicPr>
          <p:cNvPr id="257" name="Image" descr="Image"/>
          <p:cNvPicPr>
            <a:picLocks noChangeAspect="1"/>
          </p:cNvPicPr>
          <p:nvPr/>
        </p:nvPicPr>
        <p:blipFill>
          <a:blip r:embed="rId2">
            <a:extLst/>
          </a:blip>
          <a:srcRect l="966" t="12802" r="2153" b="1202"/>
          <a:stretch>
            <a:fillRect/>
          </a:stretch>
        </p:blipFill>
        <p:spPr>
          <a:xfrm>
            <a:off x="-1441" y="-9971"/>
            <a:ext cx="24386883" cy="13735943"/>
          </a:xfrm>
          <a:prstGeom prst="rect">
            <a:avLst/>
          </a:prstGeom>
          <a:ln w="12700">
            <a:miter lim="400000"/>
          </a:ln>
        </p:spPr>
      </p:pic>
      <p:sp>
        <p:nvSpPr>
          <p:cNvPr id="258" name="Rectangle"/>
          <p:cNvSpPr/>
          <p:nvPr/>
        </p:nvSpPr>
        <p:spPr>
          <a:xfrm>
            <a:off x="-25400" y="-62707"/>
            <a:ext cx="24434800" cy="13841414"/>
          </a:xfrm>
          <a:prstGeom prst="rect">
            <a:avLst/>
          </a:prstGeom>
          <a:solidFill>
            <a:srgbClr val="4C4E58"/>
          </a:solidFill>
          <a:ln w="12700">
            <a:miter lim="400000"/>
          </a:ln>
        </p:spPr>
        <p:txBody>
          <a:bodyPr lIns="71437" tIns="71437" rIns="71437" bIns="71437" anchor="ctr"/>
          <a:lstStyle/>
          <a:p>
            <a:pPr defTabSz="457200">
              <a:spcBef>
                <a:spcPts val="3200"/>
              </a:spcBef>
              <a:defRPr spc="128" sz="1600">
                <a:solidFill>
                  <a:srgbClr val="34353B"/>
                </a:solidFill>
                <a:latin typeface="Montserrat"/>
                <a:ea typeface="Montserrat"/>
                <a:cs typeface="Montserrat"/>
                <a:sym typeface="Montserrat"/>
              </a:defRPr>
            </a:pPr>
          </a:p>
        </p:txBody>
      </p:sp>
      <p:pic>
        <p:nvPicPr>
          <p:cNvPr id="259"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60"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261" name="Title Text GOES IN HERE AND THIS CAN ALSO BE USED AS A STATEMENT SLIDE TO MAKE A POINT"/>
          <p:cNvSpPr txBox="1"/>
          <p:nvPr>
            <p:ph type="body" idx="21"/>
          </p:nvPr>
        </p:nvSpPr>
        <p:spPr>
          <a:xfrm>
            <a:off x="2013745" y="1690489"/>
            <a:ext cx="20356512" cy="10428883"/>
          </a:xfrm>
          <a:prstGeom prst="rect">
            <a:avLst/>
          </a:prstGeom>
        </p:spPr>
        <p:txBody>
          <a:bodyPr lIns="71437" tIns="71437" rIns="71437" bIns="71437" anchor="ctr"/>
          <a:lstStyle/>
          <a:p>
            <a:pPr marL="0" indent="0" algn="ctr" defTabSz="825500">
              <a:spcBef>
                <a:spcPts val="0"/>
              </a:spcBef>
              <a:buSzTx/>
              <a:buNone/>
              <a:defRPr cap="all" spc="360" sz="12000">
                <a:solidFill>
                  <a:srgbClr val="FFFFFF"/>
                </a:solidFill>
                <a:latin typeface="Montserrat SemiBold"/>
                <a:ea typeface="Montserrat SemiBold"/>
                <a:cs typeface="Montserrat SemiBold"/>
                <a:sym typeface="Montserrat SemiBold"/>
              </a:defRPr>
            </a:pPr>
            <a:r>
              <a:t>Title Text GOES IN HERE AND THIS CAN ALSO BE USED AS A STATEMENT SLIDE</a:t>
            </a:r>
            <a:br/>
            <a:r>
              <a:t>TO MAKE A POINT</a:t>
            </a:r>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_Smoke">
    <p:bg>
      <p:bgPr>
        <a:solidFill>
          <a:srgbClr val="EFF1F3"/>
        </a:solidFill>
      </p:bgPr>
    </p:bg>
    <p:spTree>
      <p:nvGrpSpPr>
        <p:cNvPr id="1" name=""/>
        <p:cNvGrpSpPr/>
        <p:nvPr/>
      </p:nvGrpSpPr>
      <p:grpSpPr>
        <a:xfrm>
          <a:off x="0" y="0"/>
          <a:ext cx="0" cy="0"/>
          <a:chOff x="0" y="0"/>
          <a:chExt cx="0" cy="0"/>
        </a:xfrm>
      </p:grpSpPr>
      <p:sp>
        <p:nvSpPr>
          <p:cNvPr id="268" name="DefinE brands"/>
          <p:cNvSpPr txBox="1"/>
          <p:nvPr>
            <p:ph type="body" sz="half" idx="21"/>
          </p:nvPr>
        </p:nvSpPr>
        <p:spPr>
          <a:xfrm>
            <a:off x="3153742" y="3789679"/>
            <a:ext cx="18076516" cy="6136641"/>
          </a:xfrm>
          <a:prstGeom prst="rect">
            <a:avLst/>
          </a:prstGeom>
        </p:spPr>
        <p:txBody>
          <a:bodyPr anchor="ctr">
            <a:spAutoFit/>
          </a:bodyPr>
          <a:lstStyle>
            <a:lvl1pPr marL="0" indent="0" algn="ctr" defTabSz="825500">
              <a:lnSpc>
                <a:spcPct val="80000"/>
              </a:lnSpc>
              <a:spcBef>
                <a:spcPts val="0"/>
              </a:spcBef>
              <a:buSzTx/>
              <a:buNone/>
              <a:defRPr b="1" cap="all" spc="1100" sz="22000">
                <a:solidFill>
                  <a:srgbClr val="424242"/>
                </a:solidFill>
                <a:latin typeface="Helvetica"/>
                <a:ea typeface="Helvetica"/>
                <a:cs typeface="Helvetica"/>
                <a:sym typeface="Helvetica"/>
              </a:defRPr>
            </a:lvl1pPr>
          </a:lstStyle>
          <a:p>
            <a:pPr/>
            <a:r>
              <a:t>DefinE brands</a:t>
            </a:r>
          </a:p>
        </p:txBody>
      </p:sp>
      <p:sp>
        <p:nvSpPr>
          <p:cNvPr id="269" name="RISE KEYNOTE PRESENTATION TEMPLATE"/>
          <p:cNvSpPr txBox="1"/>
          <p:nvPr>
            <p:ph type="body" sz="quarter" idx="22"/>
          </p:nvPr>
        </p:nvSpPr>
        <p:spPr>
          <a:xfrm>
            <a:off x="3143894" y="11969353"/>
            <a:ext cx="18784095" cy="576164"/>
          </a:xfrm>
          <a:prstGeom prst="rect">
            <a:avLst/>
          </a:prstGeom>
        </p:spPr>
        <p:txBody>
          <a:bodyPr lIns="71437" tIns="71437" rIns="71437" bIns="71437" anchor="ctr"/>
          <a:lstStyle>
            <a:lvl1pPr marL="0" indent="0" algn="ctr" defTabSz="825500">
              <a:lnSpc>
                <a:spcPct val="100000"/>
              </a:lnSpc>
              <a:spcBef>
                <a:spcPts val="0"/>
              </a:spcBef>
              <a:buSzTx/>
              <a:buNone/>
              <a:defRPr b="1" cap="all" spc="1200" sz="2000">
                <a:solidFill>
                  <a:srgbClr val="1C1C1C"/>
                </a:solidFill>
                <a:latin typeface="Helvetica"/>
                <a:ea typeface="Helvetica"/>
                <a:cs typeface="Helvetica"/>
                <a:sym typeface="Helvetica"/>
              </a:defRPr>
            </a:lvl1pPr>
          </a:lstStyle>
          <a:p>
            <a:pPr/>
            <a:r>
              <a:t>RISE KEYNOTE PRESENTATION TEMPLATE</a:t>
            </a:r>
          </a:p>
        </p:txBody>
      </p:sp>
      <p:sp>
        <p:nvSpPr>
          <p:cNvPr id="270" name="Slide Number"/>
          <p:cNvSpPr txBox="1"/>
          <p:nvPr>
            <p:ph type="sldNum" sz="quarter" idx="2"/>
          </p:nvPr>
        </p:nvSpPr>
        <p:spPr>
          <a:xfrm>
            <a:off x="11882784" y="13081000"/>
            <a:ext cx="605732" cy="469900"/>
          </a:xfrm>
          <a:prstGeom prst="rect">
            <a:avLst/>
          </a:prstGeom>
        </p:spPr>
        <p:txBody>
          <a:bodyPr anchor="t"/>
          <a:lstStyle>
            <a:lvl1pPr defTabSz="825500">
              <a:defRPr spc="600" sz="2400">
                <a:solidFill>
                  <a:srgbClr val="FFFFFF"/>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plit">
    <p:spTree>
      <p:nvGrpSpPr>
        <p:cNvPr id="1" name=""/>
        <p:cNvGrpSpPr/>
        <p:nvPr/>
      </p:nvGrpSpPr>
      <p:grpSpPr>
        <a:xfrm>
          <a:off x="0" y="0"/>
          <a:ext cx="0" cy="0"/>
          <a:chOff x="0" y="0"/>
          <a:chExt cx="0" cy="0"/>
        </a:xfrm>
      </p:grpSpPr>
      <p:pic>
        <p:nvPicPr>
          <p:cNvPr id="277"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278"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79" name="Slide Number"/>
          <p:cNvSpPr txBox="1"/>
          <p:nvPr>
            <p:ph type="sldNum" sz="quarter" idx="2"/>
          </p:nvPr>
        </p:nvSpPr>
        <p:spPr>
          <a:xfrm>
            <a:off x="23681472" y="12934354"/>
            <a:ext cx="421997" cy="434976"/>
          </a:xfrm>
          <a:prstGeom prst="rect">
            <a:avLst/>
          </a:prstGeom>
        </p:spPr>
        <p:txBody>
          <a:bodyPr lIns="71437" tIns="71437" rIns="71437" bIns="71437" anchor="t"/>
          <a:lstStyle>
            <a:lvl1pPr defTabSz="821531">
              <a:defRPr sz="1700">
                <a:solidFill>
                  <a:srgbClr val="000000"/>
                </a:solidFill>
                <a:latin typeface="Montserrat Light"/>
                <a:ea typeface="Montserrat Light"/>
                <a:cs typeface="Montserrat Light"/>
                <a:sym typeface="Montserrat Light"/>
              </a:defRPr>
            </a:lvl1pPr>
          </a:lstStyle>
          <a:p>
            <a:pPr/>
            <a:fld id="{86CB4B4D-7CA3-9044-876B-883B54F8677D}" type="slidenum"/>
          </a:p>
        </p:txBody>
      </p:sp>
      <p:sp>
        <p:nvSpPr>
          <p:cNvPr id="280" name="Ut varius sollicitudin nibh at interdum. Ut molestie a mauris sed pulvinar. Phasellus semper, nisi at interdum pharetra, diam nisl fermentum tellus, vestibulum ultricies neque nibh sit amet dui. Proin et ex id ipsum commodo pulvinar. Curabitur vitae urna"/>
          <p:cNvSpPr txBox="1"/>
          <p:nvPr>
            <p:ph type="body" sz="half" idx="21"/>
          </p:nvPr>
        </p:nvSpPr>
        <p:spPr>
          <a:xfrm>
            <a:off x="13652996" y="5673078"/>
            <a:ext cx="8838207" cy="7621192"/>
          </a:xfrm>
          <a:prstGeom prst="rect">
            <a:avLst/>
          </a:prstGeom>
        </p:spPr>
        <p:txBody>
          <a:bodyPr lIns="0" tIns="0" rIns="0" bIns="0">
            <a:noAutofit/>
          </a:bodyPr>
          <a:lstStyle>
            <a:lvl1pPr marL="0" indent="0" defTabSz="821531">
              <a:lnSpc>
                <a:spcPct val="100000"/>
              </a:lnSpc>
              <a:spcBef>
                <a:spcPts val="5900"/>
              </a:spcBef>
              <a:buSzTx/>
              <a:buNone/>
              <a:defRPr sz="2600">
                <a:solidFill>
                  <a:srgbClr val="53585F"/>
                </a:solidFill>
                <a:latin typeface="Montserrat Light"/>
                <a:ea typeface="Montserrat Light"/>
                <a:cs typeface="Montserrat Light"/>
                <a:sym typeface="Montserrat Light"/>
              </a:defRPr>
            </a:lvl1pPr>
          </a:lstStyle>
          <a:p>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p:txBody>
      </p:sp>
      <p:sp>
        <p:nvSpPr>
          <p:cNvPr id="281" name="Title Text"/>
          <p:cNvSpPr txBox="1"/>
          <p:nvPr>
            <p:ph type="body" sz="quarter" idx="22"/>
          </p:nvPr>
        </p:nvSpPr>
        <p:spPr>
          <a:xfrm>
            <a:off x="1782541" y="342653"/>
            <a:ext cx="16770351" cy="929284"/>
          </a:xfrm>
          <a:prstGeom prst="rect">
            <a:avLst/>
          </a:prstGeom>
        </p:spPr>
        <p:txBody>
          <a:bodyPr lIns="71437" tIns="71437" rIns="71437" bIns="71437" anchor="ctr"/>
          <a:lstStyle>
            <a:lvl1pPr marL="0" indent="0" defTabSz="825500">
              <a:spcBef>
                <a:spcPts val="0"/>
              </a:spcBef>
              <a:buSzTx/>
              <a:buNone/>
              <a:defRPr cap="all" spc="481" sz="3700">
                <a:solidFill>
                  <a:srgbClr val="53585F"/>
                </a:solidFill>
                <a:latin typeface="Montserrat"/>
                <a:ea typeface="Montserrat"/>
                <a:cs typeface="Montserrat"/>
                <a:sym typeface="Montserrat"/>
              </a:defRPr>
            </a:lvl1pPr>
          </a:lstStyle>
          <a:p>
            <a:pPr/>
            <a:r>
              <a:t>Title Text</a:t>
            </a:r>
          </a:p>
        </p:txBody>
      </p:sp>
      <p:sp>
        <p:nvSpPr>
          <p:cNvPr id="282" name="PRESENTATION TITLE COPY GOES ON HERE"/>
          <p:cNvSpPr txBox="1"/>
          <p:nvPr>
            <p:ph type="body" sz="quarter" idx="23"/>
          </p:nvPr>
        </p:nvSpPr>
        <p:spPr>
          <a:xfrm>
            <a:off x="18700839" y="589807"/>
            <a:ext cx="5168723" cy="409576"/>
          </a:xfrm>
          <a:prstGeom prst="rect">
            <a:avLst/>
          </a:prstGeom>
        </p:spPr>
        <p:txBody>
          <a:bodyPr wrap="none" lIns="71437" tIns="71437" rIns="71437" bIns="71437" anchor="ctr">
            <a:spAutoFit/>
          </a:bodyPr>
          <a:lstStyle>
            <a:lvl1pPr marL="0" indent="0" algn="r" defTabSz="457200">
              <a:spcBef>
                <a:spcPts val="3200"/>
              </a:spcBef>
              <a:buSzTx/>
              <a:buNone/>
              <a:defRPr spc="128" sz="1600">
                <a:solidFill>
                  <a:srgbClr val="777F8B"/>
                </a:solidFill>
                <a:latin typeface="Montserrat"/>
                <a:ea typeface="Montserrat"/>
                <a:cs typeface="Montserrat"/>
                <a:sym typeface="Montserrat"/>
              </a:defRPr>
            </a:lvl1pPr>
          </a:lstStyle>
          <a:p>
            <a:pPr/>
            <a:r>
              <a:t>PRESENTATION TITLE COPY GOES ON HERE</a:t>
            </a:r>
          </a:p>
        </p:txBody>
      </p:sp>
      <p:sp>
        <p:nvSpPr>
          <p:cNvPr id="283" name="Title Text"/>
          <p:cNvSpPr txBox="1"/>
          <p:nvPr>
            <p:ph type="body" sz="quarter" idx="24"/>
          </p:nvPr>
        </p:nvSpPr>
        <p:spPr>
          <a:xfrm>
            <a:off x="13449796" y="4074666"/>
            <a:ext cx="8838207" cy="1386483"/>
          </a:xfrm>
          <a:prstGeom prst="rect">
            <a:avLst/>
          </a:prstGeom>
        </p:spPr>
        <p:txBody>
          <a:bodyPr lIns="71437" tIns="71437" rIns="71437" bIns="71437" anchor="ctr"/>
          <a:lstStyle>
            <a:lvl1pPr marL="0" indent="0" defTabSz="584200">
              <a:lnSpc>
                <a:spcPct val="100000"/>
              </a:lnSpc>
              <a:spcBef>
                <a:spcPts val="0"/>
              </a:spcBef>
              <a:buSzTx/>
              <a:buNone/>
              <a:defRPr sz="6400">
                <a:solidFill>
                  <a:srgbClr val="53585F"/>
                </a:solidFill>
                <a:latin typeface="Montserrat Light"/>
                <a:ea typeface="Montserrat Light"/>
                <a:cs typeface="Montserrat Light"/>
                <a:sym typeface="Montserrat Light"/>
              </a:defRPr>
            </a:lvl1pPr>
          </a:lstStyle>
          <a:p>
            <a:pPr/>
            <a:r>
              <a:t>Title Text</a:t>
            </a:r>
          </a:p>
        </p:txBody>
      </p:sp>
      <p:sp>
        <p:nvSpPr>
          <p:cNvPr id="284" name="Rectangle"/>
          <p:cNvSpPr/>
          <p:nvPr/>
        </p:nvSpPr>
        <p:spPr>
          <a:xfrm>
            <a:off x="11619838" y="3514078"/>
            <a:ext cx="12701" cy="6477001"/>
          </a:xfrm>
          <a:prstGeom prst="rect">
            <a:avLst/>
          </a:prstGeom>
          <a:solidFill>
            <a:srgbClr val="4C4E58"/>
          </a:solidFill>
          <a:ln w="12700">
            <a:miter lim="400000"/>
          </a:ln>
        </p:spPr>
        <p:txBody>
          <a:bodyPr lIns="71437" tIns="71437" rIns="71437" bIns="71437" anchor="ctr"/>
          <a:lstStyle/>
          <a:p>
            <a:pPr defTabSz="457200">
              <a:spcBef>
                <a:spcPts val="3200"/>
              </a:spcBef>
              <a:defRPr spc="128" sz="1600">
                <a:solidFill>
                  <a:srgbClr val="777F8B"/>
                </a:solidFill>
                <a:latin typeface="Montserrat"/>
                <a:ea typeface="Montserrat"/>
                <a:cs typeface="Montserrat"/>
                <a:sym typeface="Montserrat"/>
              </a:defRPr>
            </a:pPr>
          </a:p>
        </p:txBody>
      </p:sp>
      <p:sp>
        <p:nvSpPr>
          <p:cNvPr id="285" name="key point goes here"/>
          <p:cNvSpPr txBox="1"/>
          <p:nvPr>
            <p:ph type="body" sz="quarter" idx="25"/>
          </p:nvPr>
        </p:nvSpPr>
        <p:spPr>
          <a:xfrm>
            <a:off x="1803996" y="4941737"/>
            <a:ext cx="8838208" cy="3621683"/>
          </a:xfrm>
          <a:prstGeom prst="rect">
            <a:avLst/>
          </a:prstGeom>
        </p:spPr>
        <p:txBody>
          <a:bodyPr lIns="71437" tIns="71437" rIns="71437" bIns="71437" anchor="ctr"/>
          <a:lstStyle>
            <a:lvl1pPr marL="0" indent="0" algn="ctr" defTabSz="825500">
              <a:spcBef>
                <a:spcPts val="0"/>
              </a:spcBef>
              <a:buSzTx/>
              <a:buNone/>
              <a:defRPr cap="all" sz="9000">
                <a:solidFill>
                  <a:srgbClr val="53585F"/>
                </a:solidFill>
                <a:latin typeface="Montserrat"/>
                <a:ea typeface="Montserrat"/>
                <a:cs typeface="Montserrat"/>
                <a:sym typeface="Montserrat"/>
              </a:defRPr>
            </a:lvl1pPr>
          </a:lstStyle>
          <a:p>
            <a:pPr/>
            <a:r>
              <a:t>key point goes here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Image"/>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Image"/>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creating community taxonomies"/>
          <p:cNvSpPr txBox="1"/>
          <p:nvPr>
            <p:ph type="body" idx="21"/>
          </p:nvPr>
        </p:nvSpPr>
        <p:spPr>
          <a:xfrm>
            <a:off x="2540840" y="4242647"/>
            <a:ext cx="19320443" cy="2453639"/>
          </a:xfrm>
          <a:prstGeom prst="rect">
            <a:avLst/>
          </a:prstGeom>
        </p:spPr>
        <p:txBody>
          <a:bodyPr/>
          <a:lstStyle>
            <a:lvl1pPr>
              <a:defRPr spc="3850" sz="7000"/>
            </a:lvl1pPr>
          </a:lstStyle>
          <a:p>
            <a:pPr/>
            <a:r>
              <a:t>creating community taxonomies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axonomy template"/>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taxonomy template</a:t>
            </a:r>
          </a:p>
        </p:txBody>
      </p:sp>
      <p:sp>
        <p:nvSpPr>
          <p:cNvPr id="357" name="CREATING A SUCCESSFUL TAXONOMY"/>
          <p:cNvSpPr txBox="1"/>
          <p:nvPr/>
        </p:nvSpPr>
        <p:spPr>
          <a:xfrm>
            <a:off x="19342545" y="589807"/>
            <a:ext cx="4527017" cy="409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defTabSz="457200">
              <a:spcBef>
                <a:spcPts val="3200"/>
              </a:spcBef>
              <a:defRPr spc="128" sz="1600">
                <a:solidFill>
                  <a:srgbClr val="777F8B"/>
                </a:solidFill>
                <a:latin typeface="Montserrat"/>
                <a:ea typeface="Montserrat"/>
                <a:cs typeface="Montserrat"/>
                <a:sym typeface="Montserrat"/>
              </a:defRPr>
            </a:lvl1pPr>
          </a:lstStyle>
          <a:p>
            <a:pPr/>
            <a:r>
              <a:t>CREATING A SUCCESSFUL TAXONOMY</a:t>
            </a:r>
          </a:p>
        </p:txBody>
      </p:sp>
      <p:graphicFrame>
        <p:nvGraphicFramePr>
          <p:cNvPr id="358" name="Table"/>
          <p:cNvGraphicFramePr/>
          <p:nvPr/>
        </p:nvGraphicFramePr>
        <p:xfrm>
          <a:off x="363438" y="1627187"/>
          <a:ext cx="23669824" cy="113942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13884"/>
                <a:gridCol w="2129701"/>
                <a:gridCol w="3964414"/>
                <a:gridCol w="4368575"/>
                <a:gridCol w="4621370"/>
                <a:gridCol w="3625122"/>
                <a:gridCol w="3134055"/>
              </a:tblGrid>
              <a:tr h="1486503">
                <a:tc>
                  <a:txBody>
                    <a:bodyPr/>
                    <a:lstStyle/>
                    <a:p>
                      <a:pPr defTabSz="914400">
                        <a:tabLst>
                          <a:tab pos="1663700" algn="l"/>
                        </a:tabLst>
                        <a:defRPr sz="1800"/>
                      </a:pPr>
                      <a:r>
                        <a:rPr sz="3200"/>
                        <a:t>HOME</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SEARCH</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GET HELP</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LEARN</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SHARE ADVICE</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GET STARTED</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MY PROFILE / REGISTER</a:t>
                      </a:r>
                    </a:p>
                  </a:txBody>
                  <a:tcPr marL="50800" marR="50800" marT="50800" marB="50800" anchor="ctr" anchorCtr="0" horzOverflow="overflow">
                    <a:solidFill>
                      <a:srgbClr val="FFC602"/>
                    </a:solidFill>
                  </a:tcPr>
                </a:tc>
              </a:tr>
              <a:tr h="1358875">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Trending topics</a:t>
                      </a:r>
                    </a:p>
                  </a:txBody>
                  <a:tcPr marL="50800" marR="50800" marT="50800" marB="50800" anchor="ctr" anchorCtr="0" horzOverflow="overflow"/>
                </a:tc>
                <a:tc>
                  <a:txBody>
                    <a:bodyPr/>
                    <a:lstStyle/>
                    <a:p>
                      <a:pPr defTabSz="914400">
                        <a:tabLst>
                          <a:tab pos="1663700" algn="l"/>
                        </a:tabLst>
                        <a:defRPr sz="1800"/>
                      </a:pPr>
                      <a:r>
                        <a:rPr sz="2800"/>
                        <a:t>Product category 1</a:t>
                      </a:r>
                    </a:p>
                  </a:txBody>
                  <a:tcPr marL="50800" marR="50800" marT="50800" marB="50800" anchor="ctr" anchorCtr="0" horzOverflow="overflow"/>
                </a:tc>
                <a:tc>
                  <a:txBody>
                    <a:bodyPr/>
                    <a:lstStyle/>
                    <a:p>
                      <a:pPr defTabSz="914400">
                        <a:tabLst>
                          <a:tab pos="1663700" algn="l"/>
                        </a:tabLst>
                        <a:defRPr sz="1800"/>
                      </a:pPr>
                      <a:r>
                        <a:rPr sz="2800"/>
                        <a:t>Documentation</a:t>
                      </a:r>
                    </a:p>
                  </a:txBody>
                  <a:tcPr marL="50800" marR="50800" marT="50800" marB="50800" anchor="ctr" anchorCtr="0" horzOverflow="overflow"/>
                </a:tc>
                <a:tc>
                  <a:txBody>
                    <a:bodyPr/>
                    <a:lstStyle/>
                    <a:p>
                      <a:pPr defTabSz="914400">
                        <a:tabLst>
                          <a:tab pos="1663700" algn="l"/>
                        </a:tabLst>
                        <a:defRPr sz="1800"/>
                      </a:pPr>
                      <a:r>
                        <a:rPr sz="2800"/>
                        <a:t>Create blog post</a:t>
                      </a:r>
                    </a:p>
                  </a:txBody>
                  <a:tcPr marL="50800" marR="50800" marT="50800" marB="50800" anchor="ctr" anchorCtr="0" horzOverflow="overflow"/>
                </a:tc>
                <a:tc>
                  <a:txBody>
                    <a:bodyPr/>
                    <a:lstStyle/>
                    <a:p>
                      <a:pPr defTabSz="914400">
                        <a:tabLst>
                          <a:tab pos="1663700" algn="l"/>
                        </a:tabLst>
                        <a:defRPr sz="1800"/>
                      </a:pPr>
                      <a:r>
                        <a:rPr sz="2800"/>
                        <a:t>Join a mentoring group</a:t>
                      </a:r>
                    </a:p>
                  </a:txBody>
                  <a:tcPr marL="50800" marR="50800" marT="50800" marB="50800" anchor="ctr" anchorCtr="0" horzOverflow="overflow"/>
                </a:tc>
                <a:tc>
                  <a:txBody>
                    <a:bodyPr/>
                    <a:lstStyle/>
                    <a:p>
                      <a:pPr defTabSz="914400">
                        <a:tabLst>
                          <a:tab pos="1663700" algn="l"/>
                        </a:tabLst>
                        <a:defRPr sz="1800"/>
                      </a:pPr>
                      <a:r>
                        <a:rPr sz="2800"/>
                        <a:t>Login/register</a:t>
                      </a: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a:t>
                      </a:r>
                    </a:p>
                  </a:txBody>
                  <a:tcPr marL="50800" marR="50800" marT="50800" marB="50800" anchor="ctr" anchorCtr="0" horzOverflow="overflow"/>
                </a:tc>
                <a:tc>
                  <a:txBody>
                    <a:bodyPr/>
                    <a:lstStyle/>
                    <a:p>
                      <a:pPr defTabSz="914400">
                        <a:tabLst>
                          <a:tab pos="1663700" algn="l"/>
                        </a:tabLst>
                        <a:defRPr sz="1800"/>
                      </a:pPr>
                      <a:r>
                        <a:rPr sz="2800"/>
                        <a:t>Product category 2</a:t>
                      </a:r>
                    </a:p>
                  </a:txBody>
                  <a:tcPr marL="50800" marR="50800" marT="50800" marB="50800" anchor="ctr" anchorCtr="0" horzOverflow="overflow"/>
                </a:tc>
                <a:tc>
                  <a:txBody>
                    <a:bodyPr/>
                    <a:lstStyle/>
                    <a:p>
                      <a:pPr defTabSz="914400">
                        <a:tabLst>
                          <a:tab pos="1663700" algn="l"/>
                        </a:tabLst>
                        <a:defRPr sz="1800"/>
                      </a:pPr>
                      <a:r>
                        <a:rPr sz="2800"/>
                        <a:t>Community ‘tips’ blog</a:t>
                      </a:r>
                    </a:p>
                  </a:txBody>
                  <a:tcPr marL="50800" marR="50800" marT="50800" marB="50800" anchor="ctr" anchorCtr="0" horzOverflow="overflow"/>
                </a:tc>
                <a:tc>
                  <a:txBody>
                    <a:bodyPr/>
                    <a:lstStyle/>
                    <a:p>
                      <a:pPr defTabSz="914400">
                        <a:tabLst>
                          <a:tab pos="1663700" algn="l"/>
                        </a:tabLst>
                        <a:defRPr sz="1800"/>
                      </a:pPr>
                      <a:r>
                        <a:rPr sz="2800"/>
                        <a:t>Answer questions</a:t>
                      </a:r>
                    </a:p>
                  </a:txBody>
                  <a:tcPr marL="50800" marR="50800" marT="50800" marB="50800" anchor="ctr" anchorCtr="0" horzOverflow="overflow"/>
                </a:tc>
                <a:tc>
                  <a:txBody>
                    <a:bodyPr/>
                    <a:lstStyle/>
                    <a:p>
                      <a:pPr defTabSz="914400">
                        <a:tabLst>
                          <a:tab pos="1663700" algn="l"/>
                        </a:tabLst>
                        <a:defRPr sz="1800"/>
                      </a:pPr>
                      <a:r>
                        <a:rPr sz="2800"/>
                        <a:t>Top tips</a:t>
                      </a:r>
                    </a:p>
                  </a:txBody>
                  <a:tcPr marL="50800" marR="50800" marT="50800" marB="50800" anchor="ctr" anchorCtr="0" horzOverflow="overflow"/>
                </a:tc>
                <a:tc>
                  <a:txBody>
                    <a:bodyPr/>
                    <a:lstStyle/>
                    <a:p>
                      <a:pPr defTabSz="914400">
                        <a:tabLst>
                          <a:tab pos="1663700" algn="l"/>
                        </a:tabLst>
                        <a:defRPr sz="1800"/>
                      </a:pPr>
                      <a:r>
                        <a:rPr sz="2800"/>
                        <a:t>Forgotten password</a:t>
                      </a: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Product category 3</a:t>
                      </a:r>
                    </a:p>
                  </a:txBody>
                  <a:tcPr marL="50800" marR="50800" marT="50800" marB="50800" anchor="ctr" anchorCtr="0" horzOverflow="overflow"/>
                </a:tc>
                <a:tc>
                  <a:txBody>
                    <a:bodyPr/>
                    <a:lstStyle/>
                    <a:p>
                      <a:pPr defTabSz="914400">
                        <a:tabLst>
                          <a:tab pos="1663700" algn="l"/>
                        </a:tabLst>
                        <a:defRPr sz="1800"/>
                      </a:pPr>
                      <a:r>
                        <a:rPr sz="2800"/>
                        <a:t>Popular content</a:t>
                      </a:r>
                    </a:p>
                  </a:txBody>
                  <a:tcPr marL="50800" marR="50800" marT="50800" marB="50800" anchor="ctr" anchorCtr="0" horzOverflow="overflow"/>
                </a:tc>
                <a:tc>
                  <a:txBody>
                    <a:bodyPr/>
                    <a:lstStyle/>
                    <a:p>
                      <a:pPr defTabSz="914400">
                        <a:tabLst>
                          <a:tab pos="1663700" algn="l"/>
                        </a:tabLst>
                        <a:defRPr sz="1800"/>
                      </a:pPr>
                      <a:r>
                        <a:rPr sz="2800"/>
                        <a:t>Become a mentor</a:t>
                      </a:r>
                    </a:p>
                  </a:txBody>
                  <a:tcPr marL="50800" marR="50800" marT="50800" marB="50800" anchor="ctr" anchorCtr="0" horzOverflow="overflow"/>
                </a:tc>
                <a:tc>
                  <a:txBody>
                    <a:bodyPr/>
                    <a:lstStyle/>
                    <a:p>
                      <a:pPr defTabSz="914400">
                        <a:tabLst>
                          <a:tab pos="1663700" algn="l"/>
                        </a:tabLst>
                        <a:defRPr sz="1800"/>
                      </a:pPr>
                      <a:r>
                        <a:rPr sz="2800"/>
                        <a:t>Rules and guidelines</a:t>
                      </a:r>
                    </a:p>
                  </a:txBody>
                  <a:tcPr marL="50800" marR="50800" marT="50800" marB="50800" anchor="ctr" anchorCtr="0" horzOverflow="overflow"/>
                </a:tc>
                <a:tc>
                  <a:txBody>
                    <a:bodyPr/>
                    <a:lstStyle/>
                    <a:p>
                      <a:pPr defTabSz="914400">
                        <a:tabLst>
                          <a:tab pos="1663700" algn="l"/>
                        </a:tabLst>
                        <a:defRPr sz="1800"/>
                      </a:pPr>
                      <a:r>
                        <a:rPr sz="2800"/>
                        <a:t>Community 101</a:t>
                      </a: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etc…</a:t>
                      </a:r>
                    </a:p>
                  </a:txBody>
                  <a:tcPr marL="50800" marR="50800" marT="50800" marB="50800" anchor="ctr" anchorCtr="0" horzOverflow="overflow"/>
                </a:tc>
                <a:tc>
                  <a:txBody>
                    <a:bodyPr/>
                    <a:lstStyle/>
                    <a:p>
                      <a:pPr defTabSz="914400">
                        <a:tabLst>
                          <a:tab pos="1663700" algn="l"/>
                        </a:tabLst>
                        <a:defRPr sz="1800"/>
                      </a:pPr>
                      <a:r>
                        <a:rPr sz="2800"/>
                        <a:t>Popular discussions</a:t>
                      </a: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1800"/>
                      </a:pPr>
                      <a:r>
                        <a:rPr sz="2800"/>
                        <a:t>Common problems</a:t>
                      </a:r>
                    </a:p>
                  </a:txBody>
                  <a:tcPr marL="50800" marR="50800" marT="50800" marB="50800" anchor="ctr" anchorCtr="0" horzOverflow="overflow"/>
                </a:tc>
                <a:tc>
                  <a:txBody>
                    <a:bodyPr/>
                    <a:lstStyle/>
                    <a:p>
                      <a:pPr defTabSz="914400">
                        <a:tabLst>
                          <a:tab pos="1663700" algn="l"/>
                        </a:tabLst>
                        <a:defRPr sz="1800"/>
                      </a:pPr>
                      <a:r>
                        <a:rPr sz="2800"/>
                        <a:t>Security, privacy, and legal</a:t>
                      </a: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a:t>
                      </a:r>
                    </a:p>
                  </a:txBody>
                  <a:tcPr marL="50800" marR="50800" marT="50800" marB="50800" anchor="ctr" anchorCtr="0" horzOverflow="overflow"/>
                </a:tc>
                <a:tc>
                  <a:txBody>
                    <a:bodyPr/>
                    <a:lstStyle/>
                    <a:p>
                      <a:pPr defTabSz="914400">
                        <a:tabLst>
                          <a:tab pos="1663700" algn="l"/>
                        </a:tabLst>
                        <a:defRPr sz="1800"/>
                      </a:pPr>
                      <a:r>
                        <a:rPr sz="2800"/>
                        <a:t>Members to follow</a:t>
                      </a:r>
                    </a:p>
                  </a:txBody>
                  <a:tcPr marL="50800" marR="50800" marT="50800" marB="50800" anchor="ctr" anchorCtr="0" horzOverflow="overflow"/>
                </a:tc>
                <a:tc>
                  <a:txBody>
                    <a:bodyPr/>
                    <a:lstStyle/>
                    <a:p>
                      <a:pPr defTabSz="914400">
                        <a:tabLst>
                          <a:tab pos="1663700" algn="l"/>
                        </a:tabLst>
                        <a:defRPr sz="1800"/>
                      </a:pPr>
                      <a:r>
                        <a:rPr sz="2800"/>
                        <a:t>Current member rankings</a:t>
                      </a:r>
                    </a:p>
                  </a:txBody>
                  <a:tcPr marL="50800" marR="50800" marT="50800" marB="50800" anchor="ctr" anchorCtr="0" horzOverflow="overflow"/>
                </a:tc>
                <a:tc>
                  <a:txBody>
                    <a:bodyPr/>
                    <a:lstStyle/>
                    <a:p>
                      <a:pPr defTabSz="914400">
                        <a:tabLst>
                          <a:tab pos="1663700" algn="l"/>
                        </a:tabLst>
                        <a:defRPr sz="1800"/>
                      </a:pPr>
                      <a:r>
                        <a:rPr sz="2800"/>
                        <a:t>Help for first-timers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File a ticket</a:t>
                      </a:r>
                    </a:p>
                  </a:txBody>
                  <a:tcPr marL="50800" marR="50800" marT="50800" marB="50800" anchor="ctr" anchorCtr="0" horzOverflow="overflow"/>
                </a:tc>
                <a:tc>
                  <a:txBody>
                    <a:bodyPr/>
                    <a:lstStyle/>
                    <a:p>
                      <a:pPr defTabSz="914400">
                        <a:tabLst>
                          <a:tab pos="1663700" algn="l"/>
                        </a:tabLst>
                        <a:defRPr sz="1800"/>
                      </a:pPr>
                      <a:r>
                        <a:rPr sz="2800"/>
                        <a:t>Known issues</a:t>
                      </a:r>
                    </a:p>
                  </a:txBody>
                  <a:tcPr marL="50800" marR="50800" marT="50800" marB="50800" anchor="ctr" anchorCtr="0" horzOverflow="overflow"/>
                </a:tc>
                <a:tc>
                  <a:txBody>
                    <a:bodyPr/>
                    <a:lstStyle/>
                    <a:p>
                      <a:pPr defTabSz="914400">
                        <a:tabLst>
                          <a:tab pos="1663700" algn="l"/>
                        </a:tabLst>
                        <a:defRPr sz="1800"/>
                      </a:pPr>
                      <a:r>
                        <a:rPr sz="2800"/>
                        <a:t>How gamification works</a:t>
                      </a:r>
                    </a:p>
                  </a:txBody>
                  <a:tcPr marL="50800" marR="50800" marT="50800" marB="50800" anchor="ctr" anchorCtr="0" horzOverflow="overflow"/>
                </a:tc>
                <a:tc>
                  <a:txBody>
                    <a:bodyPr/>
                    <a:lstStyle/>
                    <a:p>
                      <a:pPr defTabSz="914400">
                        <a:tabLst>
                          <a:tab pos="1663700" algn="l"/>
                        </a:tabLst>
                        <a:defRPr sz="1800"/>
                      </a:pPr>
                      <a:r>
                        <a:rPr sz="2800"/>
                        <a:t>Insider jokes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4226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Meet the staff</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Acronyms and phrases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axonomy template"/>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taxonomy template</a:t>
            </a:r>
          </a:p>
        </p:txBody>
      </p:sp>
      <p:sp>
        <p:nvSpPr>
          <p:cNvPr id="361" name="CREATING A SUCCESSFUL TAXONOMY"/>
          <p:cNvSpPr txBox="1"/>
          <p:nvPr/>
        </p:nvSpPr>
        <p:spPr>
          <a:xfrm>
            <a:off x="19342545" y="589807"/>
            <a:ext cx="4527017" cy="409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defTabSz="457200">
              <a:spcBef>
                <a:spcPts val="3200"/>
              </a:spcBef>
              <a:defRPr spc="128" sz="1600">
                <a:solidFill>
                  <a:srgbClr val="777F8B"/>
                </a:solidFill>
                <a:latin typeface="Montserrat"/>
                <a:ea typeface="Montserrat"/>
                <a:cs typeface="Montserrat"/>
                <a:sym typeface="Montserrat"/>
              </a:defRPr>
            </a:lvl1pPr>
          </a:lstStyle>
          <a:p>
            <a:pPr/>
            <a:r>
              <a:t>CREATING A SUCCESSFUL TAXONOMY</a:t>
            </a:r>
          </a:p>
        </p:txBody>
      </p:sp>
      <p:graphicFrame>
        <p:nvGraphicFramePr>
          <p:cNvPr id="362" name="Table"/>
          <p:cNvGraphicFramePr/>
          <p:nvPr/>
        </p:nvGraphicFramePr>
        <p:xfrm>
          <a:off x="363438" y="1610254"/>
          <a:ext cx="23669824" cy="113942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71336"/>
                <a:gridCol w="2082664"/>
                <a:gridCol w="2970488"/>
                <a:gridCol w="3208230"/>
                <a:gridCol w="3231227"/>
                <a:gridCol w="3250542"/>
                <a:gridCol w="4148754"/>
                <a:gridCol w="3193881"/>
              </a:tblGrid>
              <a:tr h="1321336">
                <a:tc>
                  <a:txBody>
                    <a:bodyPr/>
                    <a:lstStyle/>
                    <a:p>
                      <a:pPr defTabSz="914400">
                        <a:tabLst>
                          <a:tab pos="1663700" algn="l"/>
                        </a:tabLst>
                        <a:defRPr sz="1800"/>
                      </a:pPr>
                      <a:r>
                        <a:rPr sz="3200"/>
                        <a:t>HOME</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SEARCH</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USERS</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DEVELOPERS</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RESELLERS</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PARTNERS</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SUPPORT</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MY PROFILE / REGISTER</a:t>
                      </a:r>
                    </a:p>
                  </a:txBody>
                  <a:tcPr marL="50800" marR="50800" marT="50800" marB="50800" anchor="ctr" anchorCtr="0" horzOverflow="overflow">
                    <a:solidFill>
                      <a:srgbClr val="FFC602"/>
                    </a:solidFill>
                  </a:tcPr>
                </a:tc>
              </a:tr>
              <a:tr h="1207889">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Ask Questions</a:t>
                      </a:r>
                    </a:p>
                  </a:txBody>
                  <a:tcPr marL="50800" marR="50800" marT="50800" marB="50800" anchor="ctr" anchorCtr="0" horzOverflow="overflow"/>
                </a:tc>
                <a:tc>
                  <a:txBody>
                    <a:bodyPr/>
                    <a:lstStyle/>
                    <a:p>
                      <a:pPr defTabSz="914400">
                        <a:tabLst>
                          <a:tab pos="1663700" algn="l"/>
                        </a:tabLst>
                        <a:defRPr sz="1800"/>
                      </a:pPr>
                      <a:r>
                        <a:rPr sz="2800"/>
                        <a:t>Ask Questions</a:t>
                      </a:r>
                    </a:p>
                  </a:txBody>
                  <a:tcPr marL="50800" marR="50800" marT="50800" marB="50800" anchor="ctr" anchorCtr="0" horzOverflow="overflow"/>
                </a:tc>
                <a:tc>
                  <a:txBody>
                    <a:bodyPr/>
                    <a:lstStyle/>
                    <a:p>
                      <a:pPr defTabSz="914400">
                        <a:tabLst>
                          <a:tab pos="1663700" algn="l"/>
                        </a:tabLst>
                        <a:defRPr sz="1800"/>
                      </a:pPr>
                      <a:r>
                        <a:rPr sz="2800"/>
                        <a:t>Ask Questions</a:t>
                      </a:r>
                    </a:p>
                  </a:txBody>
                  <a:tcPr marL="50800" marR="50800" marT="50800" marB="50800" anchor="ctr" anchorCtr="0" horzOverflow="overflow"/>
                </a:tc>
                <a:tc>
                  <a:txBody>
                    <a:bodyPr/>
                    <a:lstStyle/>
                    <a:p>
                      <a:pPr defTabSz="914400">
                        <a:tabLst>
                          <a:tab pos="1663700" algn="l"/>
                        </a:tabLst>
                        <a:defRPr sz="1800"/>
                      </a:pPr>
                      <a:r>
                        <a:rPr sz="2800"/>
                        <a:t>Ask Questions</a:t>
                      </a:r>
                    </a:p>
                  </a:txBody>
                  <a:tcPr marL="50800" marR="50800" marT="50800" marB="50800" anchor="ctr" anchorCtr="0" horzOverflow="overflow"/>
                </a:tc>
                <a:tc>
                  <a:txBody>
                    <a:bodyPr/>
                    <a:lstStyle/>
                    <a:p>
                      <a:pPr defTabSz="914400">
                        <a:tabLst>
                          <a:tab pos="1663700" algn="l"/>
                        </a:tabLst>
                        <a:defRPr sz="1800"/>
                      </a:pPr>
                      <a:r>
                        <a:rPr sz="2800"/>
                        <a:t>Contact Support</a:t>
                      </a:r>
                    </a:p>
                  </a:txBody>
                  <a:tcPr marL="50800" marR="50800" marT="50800" marB="50800" anchor="ctr" anchorCtr="0" horzOverflow="overflow"/>
                </a:tc>
                <a:tc>
                  <a:txBody>
                    <a:bodyPr/>
                    <a:lstStyle/>
                    <a:p>
                      <a:pPr defTabSz="914400">
                        <a:tabLst>
                          <a:tab pos="1663700" algn="l"/>
                        </a:tabLst>
                        <a:defRPr sz="1800"/>
                      </a:pPr>
                      <a:r>
                        <a:rPr sz="2800"/>
                        <a:t>Login/register</a:t>
                      </a: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User groups</a:t>
                      </a:r>
                    </a:p>
                  </a:txBody>
                  <a:tcPr marL="50800" marR="50800" marT="50800" marB="50800" anchor="ctr" anchorCtr="0" horzOverflow="overflow"/>
                </a:tc>
                <a:tc>
                  <a:txBody>
                    <a:bodyPr/>
                    <a:lstStyle/>
                    <a:p>
                      <a:pPr defTabSz="914400">
                        <a:tabLst>
                          <a:tab pos="1663700" algn="l"/>
                        </a:tabLst>
                        <a:defRPr sz="1800"/>
                      </a:pPr>
                      <a:r>
                        <a:rPr sz="2800"/>
                        <a:t>Events</a:t>
                      </a:r>
                    </a:p>
                  </a:txBody>
                  <a:tcPr marL="50800" marR="50800" marT="50800" marB="50800" anchor="ctr" anchorCtr="0" horzOverflow="overflow"/>
                </a:tc>
                <a:tc>
                  <a:txBody>
                    <a:bodyPr/>
                    <a:lstStyle/>
                    <a:p>
                      <a:pPr defTabSz="914400">
                        <a:tabLst>
                          <a:tab pos="1663700" algn="l"/>
                        </a:tabLst>
                        <a:defRPr sz="1800"/>
                      </a:pPr>
                      <a:r>
                        <a:rPr sz="2800"/>
                        <a:t>Conference</a:t>
                      </a:r>
                    </a:p>
                  </a:txBody>
                  <a:tcPr marL="50800" marR="50800" marT="50800" marB="50800" anchor="ctr" anchorCtr="0" horzOverflow="overflow"/>
                </a:tc>
                <a:tc>
                  <a:txBody>
                    <a:bodyPr/>
                    <a:lstStyle/>
                    <a:p>
                      <a:pPr defTabSz="914400">
                        <a:tabLst>
                          <a:tab pos="1663700" algn="l"/>
                        </a:tabLst>
                        <a:defRPr sz="1800"/>
                      </a:pPr>
                      <a:r>
                        <a:rPr sz="2800"/>
                        <a:t>Events</a:t>
                      </a:r>
                    </a:p>
                  </a:txBody>
                  <a:tcPr marL="50800" marR="50800" marT="50800" marB="50800" anchor="ctr" anchorCtr="0" horzOverflow="overflow"/>
                </a:tc>
                <a:tc>
                  <a:txBody>
                    <a:bodyPr/>
                    <a:lstStyle/>
                    <a:p>
                      <a:pPr defTabSz="914400">
                        <a:tabLst>
                          <a:tab pos="1663700" algn="l"/>
                        </a:tabLst>
                        <a:defRPr sz="1800"/>
                      </a:pPr>
                      <a:r>
                        <a:rPr sz="2800"/>
                        <a:t>Getting started</a:t>
                      </a:r>
                    </a:p>
                  </a:txBody>
                  <a:tcPr marL="50800" marR="50800" marT="50800" marB="50800" anchor="ctr" anchorCtr="0" horzOverflow="overflow"/>
                </a:tc>
                <a:tc>
                  <a:txBody>
                    <a:bodyPr/>
                    <a:lstStyle/>
                    <a:p>
                      <a:pPr defTabSz="914400">
                        <a:tabLst>
                          <a:tab pos="1663700" algn="l"/>
                        </a:tabLst>
                        <a:defRPr sz="1800"/>
                      </a:pPr>
                      <a:r>
                        <a:rPr sz="2800"/>
                        <a:t>Forgotten password</a:t>
                      </a: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Known issues</a:t>
                      </a:r>
                    </a:p>
                  </a:txBody>
                  <a:tcPr marL="50800" marR="50800" marT="50800" marB="50800" anchor="ctr" anchorCtr="0" horzOverflow="overflow"/>
                </a:tc>
                <a:tc>
                  <a:txBody>
                    <a:bodyPr/>
                    <a:lstStyle/>
                    <a:p>
                      <a:pPr defTabSz="914400">
                        <a:tabLst>
                          <a:tab pos="1663700" algn="l"/>
                        </a:tabLst>
                        <a:defRPr sz="1800"/>
                      </a:pPr>
                      <a:r>
                        <a:rPr sz="2800"/>
                        <a:t>Resources</a:t>
                      </a:r>
                    </a:p>
                  </a:txBody>
                  <a:tcPr marL="50800" marR="50800" marT="50800" marB="50800" anchor="ctr" anchorCtr="0" horzOverflow="overflow"/>
                </a:tc>
                <a:tc>
                  <a:txBody>
                    <a:bodyPr/>
                    <a:lstStyle/>
                    <a:p>
                      <a:pPr defTabSz="914400">
                        <a:tabLst>
                          <a:tab pos="1663700" algn="l"/>
                        </a:tabLst>
                        <a:defRPr sz="1800"/>
                      </a:pPr>
                      <a:r>
                        <a:rPr sz="2800"/>
                        <a:t>Local groups</a:t>
                      </a:r>
                    </a:p>
                  </a:txBody>
                  <a:tcPr marL="50800" marR="50800" marT="50800" marB="50800" anchor="ctr" anchorCtr="0" horzOverflow="overflow"/>
                </a:tc>
                <a:tc>
                  <a:txBody>
                    <a:bodyPr/>
                    <a:lstStyle/>
                    <a:p>
                      <a:pPr defTabSz="914400">
                        <a:tabLst>
                          <a:tab pos="1663700" algn="l"/>
                        </a:tabLst>
                        <a:defRPr sz="1800"/>
                      </a:pPr>
                      <a:r>
                        <a:rPr sz="2800"/>
                        <a:t>Rules and guidelines</a:t>
                      </a:r>
                    </a:p>
                  </a:txBody>
                  <a:tcPr marL="50800" marR="50800" marT="50800" marB="50800" anchor="ctr" anchorCtr="0" horzOverflow="overflow"/>
                </a:tc>
                <a:tc>
                  <a:txBody>
                    <a:bodyPr/>
                    <a:lstStyle/>
                    <a:p>
                      <a:pPr defTabSz="914400">
                        <a:tabLst>
                          <a:tab pos="1663700" algn="l"/>
                        </a:tabLst>
                        <a:defRPr sz="1800"/>
                      </a:pPr>
                      <a:r>
                        <a:rPr sz="2800"/>
                        <a:t>Community 101</a:t>
                      </a: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a:t>
                      </a:r>
                    </a:p>
                  </a:txBody>
                  <a:tcPr marL="50800" marR="50800" marT="50800" marB="50800" anchor="ctr" anchorCtr="0" horzOverflow="overflow"/>
                </a:tc>
                <a:tc>
                  <a:txBody>
                    <a:bodyPr/>
                    <a:lstStyle/>
                    <a:p>
                      <a:pPr defTabSz="914400">
                        <a:tabLst>
                          <a:tab pos="1663700" algn="l"/>
                        </a:tabLst>
                        <a:defRPr sz="1800"/>
                      </a:pPr>
                      <a:r>
                        <a:rPr sz="2800"/>
                        <a:t>Report bug</a:t>
                      </a:r>
                    </a:p>
                  </a:txBody>
                  <a:tcPr marL="50800" marR="50800" marT="50800" marB="50800" anchor="ctr" anchorCtr="0" horzOverflow="overflow"/>
                </a:tc>
                <a:tc>
                  <a:txBody>
                    <a:bodyPr/>
                    <a:lstStyle/>
                    <a:p>
                      <a:pPr defTabSz="914400">
                        <a:tabLst>
                          <a:tab pos="1663700" algn="l"/>
                        </a:tabLst>
                        <a:defRPr sz="1800"/>
                      </a:pPr>
                      <a:r>
                        <a:rPr sz="2800"/>
                        <a:t>Build your profile</a:t>
                      </a:r>
                    </a:p>
                  </a:txBody>
                  <a:tcPr marL="50800" marR="50800" marT="50800" marB="50800" anchor="ctr" anchorCtr="0" horzOverflow="overflow"/>
                </a:tc>
                <a:tc>
                  <a:txBody>
                    <a:bodyPr/>
                    <a:lstStyle/>
                    <a:p>
                      <a:pPr defTabSz="914400">
                        <a:tabLst>
                          <a:tab pos="1663700" algn="l"/>
                        </a:tabLst>
                        <a:defRPr sz="1800"/>
                      </a:pPr>
                      <a:r>
                        <a:rPr sz="2800"/>
                        <a:t>Resources</a:t>
                      </a:r>
                    </a:p>
                  </a:txBody>
                  <a:tcPr marL="50800" marR="50800" marT="50800" marB="50800" anchor="ctr" anchorCtr="0" horzOverflow="overflow"/>
                </a:tc>
                <a:tc>
                  <a:txBody>
                    <a:bodyPr/>
                    <a:lstStyle/>
                    <a:p>
                      <a:pPr defTabSz="914400">
                        <a:tabLst>
                          <a:tab pos="1663700" algn="l"/>
                        </a:tabLst>
                        <a:defRPr sz="1800"/>
                      </a:pPr>
                      <a:r>
                        <a:rPr sz="2800"/>
                        <a:t>Acronyms and phrases</a:t>
                      </a:r>
                    </a:p>
                  </a:txBody>
                  <a:tcPr marL="50800" marR="50800" marT="50800" marB="50800" anchor="ctr" anchorCtr="0" horzOverflow="overflow"/>
                </a:tc>
                <a:tc>
                  <a:txBody>
                    <a:bodyPr/>
                    <a:lstStyle/>
                    <a:p>
                      <a:pPr defTabSz="914400">
                        <a:tabLst>
                          <a:tab pos="1663700" algn="l"/>
                        </a:tabLst>
                        <a:defRPr sz="1800"/>
                      </a:pPr>
                      <a:r>
                        <a:rPr sz="2800"/>
                        <a:t>Security, privacy, and legal</a:t>
                      </a: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Trending issues</a:t>
                      </a:r>
                    </a:p>
                  </a:txBody>
                  <a:tcPr marL="50800" marR="50800" marT="50800" marB="50800" anchor="ctr" anchorCtr="0" horzOverflow="overflow"/>
                </a:tc>
                <a:tc>
                  <a:txBody>
                    <a:bodyPr/>
                    <a:lstStyle/>
                    <a:p>
                      <a:pPr defTabSz="914400">
                        <a:tabLst>
                          <a:tab pos="1663700" algn="l"/>
                        </a:tabLst>
                        <a:defRPr sz="1800"/>
                      </a:pPr>
                      <a:r>
                        <a:rPr sz="2800"/>
                        <a:t>Documentation</a:t>
                      </a:r>
                    </a:p>
                  </a:txBody>
                  <a:tcPr marL="50800" marR="50800" marT="50800" marB="50800" anchor="ctr" anchorCtr="0" horzOverflow="overflow"/>
                </a:tc>
                <a:tc>
                  <a:txBody>
                    <a:bodyPr/>
                    <a:lstStyle/>
                    <a:p>
                      <a:pPr defTabSz="914400">
                        <a:tabLst>
                          <a:tab pos="1663700" algn="l"/>
                        </a:tabLst>
                        <a:defRPr sz="1800"/>
                      </a:pPr>
                      <a:r>
                        <a:rPr sz="2800"/>
                        <a:t>Build your reputation</a:t>
                      </a:r>
                    </a:p>
                  </a:txBody>
                  <a:tcPr marL="50800" marR="50800" marT="50800" marB="50800" anchor="ctr" anchorCtr="0" horzOverflow="overflow"/>
                </a:tc>
                <a:tc>
                  <a:txBody>
                    <a:bodyPr/>
                    <a:lstStyle/>
                    <a:p>
                      <a:pPr defTabSz="914400">
                        <a:tabLst>
                          <a:tab pos="1663700" algn="l"/>
                        </a:tabLst>
                        <a:defRPr sz="1800"/>
                      </a:pPr>
                      <a:r>
                        <a:rPr sz="2800"/>
                        <a:t>Ideas and feedback</a:t>
                      </a:r>
                    </a:p>
                  </a:txBody>
                  <a:tcPr marL="50800" marR="50800" marT="50800" marB="50800" anchor="ctr" anchorCtr="0" horzOverflow="overflow"/>
                </a:tc>
                <a:tc>
                  <a:txBody>
                    <a:bodyPr/>
                    <a:lstStyle/>
                    <a:p>
                      <a:pPr defTabSz="914400">
                        <a:tabLst>
                          <a:tab pos="1663700" algn="l"/>
                        </a:tabLst>
                        <a:defRPr sz="1800"/>
                      </a:pPr>
                      <a:r>
                        <a:rPr sz="2800"/>
                        <a:t>How gamification works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1800"/>
                      </a:pPr>
                      <a:r>
                        <a:rPr sz="2800"/>
                        <a:t>Known issues</a:t>
                      </a:r>
                    </a:p>
                  </a:txBody>
                  <a:tcPr marL="50800" marR="50800" marT="50800" marB="50800" anchor="ctr" anchorCtr="0" horzOverflow="overflow"/>
                </a:tc>
                <a:tc>
                  <a:txBody>
                    <a:bodyPr/>
                    <a:lstStyle/>
                    <a:p>
                      <a:pPr defTabSz="914400">
                        <a:tabLst>
                          <a:tab pos="1663700" algn="l"/>
                        </a:tabLst>
                        <a:defRPr sz="1800"/>
                      </a:pPr>
                      <a:r>
                        <a:rPr sz="2800"/>
                        <a:t>Known issues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Product roadmap</a:t>
                      </a:r>
                    </a:p>
                  </a:txBody>
                  <a:tcPr marL="50800" marR="50800" marT="50800" marB="50800" anchor="ctr" anchorCtr="0" horzOverflow="overflow"/>
                </a:tc>
                <a:tc>
                  <a:txBody>
                    <a:bodyPr/>
                    <a:lstStyle/>
                    <a:p>
                      <a:pPr defTabSz="914400">
                        <a:tabLst>
                          <a:tab pos="1663700" algn="l"/>
                        </a:tabLst>
                        <a:defRPr sz="1800"/>
                      </a:pPr>
                      <a:r>
                        <a:rPr sz="2800"/>
                        <a:t>Product roadmap</a:t>
                      </a:r>
                    </a:p>
                  </a:txBody>
                  <a:tcPr marL="50800" marR="50800" marT="50800" marB="50800" anchor="ctr" anchorCtr="0" horzOverflow="overflow"/>
                </a:tc>
                <a:tc>
                  <a:txBody>
                    <a:bodyPr/>
                    <a:lstStyle/>
                    <a:p>
                      <a:pPr defTabSz="914400">
                        <a:tabLst>
                          <a:tab pos="1663700" algn="l"/>
                        </a:tabLst>
                        <a:defRPr sz="1800"/>
                      </a:pPr>
                      <a:r>
                        <a:rPr sz="2800"/>
                        <a:t>Reseller blog</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264612">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Top members</a:t>
                      </a:r>
                    </a:p>
                  </a:txBody>
                  <a:tcPr marL="50800" marR="50800" marT="50800" marB="50800" anchor="ctr" anchorCtr="0" horzOverflow="overflow"/>
                </a:tc>
                <a:tc>
                  <a:txBody>
                    <a:bodyPr/>
                    <a:lstStyle/>
                    <a:p>
                      <a:pPr defTabSz="914400">
                        <a:tabLst>
                          <a:tab pos="1663700" algn="l"/>
                        </a:tabLst>
                        <a:defRPr sz="1800"/>
                      </a:pPr>
                      <a:r>
                        <a:rPr sz="2800"/>
                        <a:t>Top developers</a:t>
                      </a:r>
                    </a:p>
                  </a:txBody>
                  <a:tcPr marL="50800" marR="50800" marT="50800" marB="50800" anchor="ctr" anchorCtr="0" horzOverflow="overflow"/>
                </a:tc>
                <a:tc>
                  <a:txBody>
                    <a:bodyPr/>
                    <a:lstStyle/>
                    <a:p>
                      <a:pPr defTabSz="914400">
                        <a:tabLst>
                          <a:tab pos="1663700" algn="l"/>
                        </a:tabLst>
                        <a:defRPr sz="1800"/>
                      </a:pPr>
                      <a:r>
                        <a:rPr sz="2800"/>
                        <a:t>Product roadmap</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297"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298"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CREATING A SUCCESSFUL TAXONOMY"/>
          <p:cNvSpPr txBox="1"/>
          <p:nvPr>
            <p:ph type="body" idx="21"/>
          </p:nvPr>
        </p:nvSpPr>
        <p:spPr>
          <a:xfrm>
            <a:off x="19342545" y="602507"/>
            <a:ext cx="4527017" cy="409576"/>
          </a:xfrm>
          <a:prstGeom prst="rect">
            <a:avLst/>
          </a:prstGeom>
        </p:spPr>
        <p:txBody>
          <a:bodyPr/>
          <a:lstStyle/>
          <a:p>
            <a:pPr/>
            <a:r>
              <a:t>CREATING A SUCCESSFUL TAXONOMY</a:t>
            </a:r>
          </a:p>
        </p:txBody>
      </p:sp>
      <p:sp>
        <p:nvSpPr>
          <p:cNvPr id="300" name="Creating a good taxonomy is (very slightly) like working at the CIA. If you do your job well, nobody will notice. But if you make a mistake you will critical undermine your community.…"/>
          <p:cNvSpPr txBox="1"/>
          <p:nvPr>
            <p:ph type="body" idx="22"/>
          </p:nvPr>
        </p:nvSpPr>
        <p:spPr>
          <a:xfrm>
            <a:off x="1898253" y="4778771"/>
            <a:ext cx="20587493" cy="8079517"/>
          </a:xfrm>
          <a:prstGeom prst="rect">
            <a:avLst/>
          </a:prstGeom>
        </p:spPr>
        <p:txBody>
          <a:bodyPr/>
          <a:lstStyle/>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Creating a good taxonomy is (very slightly) like working at the CIA. If you do your job well, nobody will notice. But if you make a mistake you will critical undermine your community.</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Taxonomies are a ‘boring’ topic in community circles but one which is critical to the success of a community. Great taxonomies provide a simple, intuitive, means for members to navigate through a community, find what they want, and engage how they like. </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If the taxonomy is poorly structured or if if isn’t intuitive to members, you will be plagued by members forever struggling to find the content they need and lower participation rates. </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Taxonomies can range significantly in complexity. The simplest taxonomy would be a simple, flat, taxonomy in which every item is linked to from the homepage. This obviously isn’t practical in a community given the amount of content. Thus most will use a hierarchical taxonomy with content available as members drill down into each area. </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You may also consider using a network taxonomy in which there is a hierarchical structure of content with some content being linked by associations to other content. </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Finally there is a facet taxonomy in which many types of content are associated with many other types of content and can be visited as such. </a:t>
            </a:r>
          </a:p>
          <a:p>
            <a:pPr marL="0" indent="0" defTabSz="821531">
              <a:lnSpc>
                <a:spcPct val="100000"/>
              </a:lnSpc>
              <a:spcBef>
                <a:spcPts val="3000"/>
              </a:spcBef>
              <a:buSzTx/>
              <a:buNone/>
              <a:defRPr sz="2600">
                <a:solidFill>
                  <a:srgbClr val="53585F"/>
                </a:solidFill>
                <a:latin typeface="Montserrat Light"/>
                <a:ea typeface="Montserrat Light"/>
                <a:cs typeface="Montserrat Light"/>
                <a:sym typeface="Montserrat Light"/>
              </a:defRPr>
            </a:pPr>
            <a:r>
              <a:t>The taxonomy you design should reflect the use cases, priorities, and trade-offs you’ve made throughout the reach process. </a:t>
            </a:r>
          </a:p>
        </p:txBody>
      </p:sp>
      <p:sp>
        <p:nvSpPr>
          <p:cNvPr id="301" name="introduction"/>
          <p:cNvSpPr txBox="1"/>
          <p:nvPr>
            <p:ph type="body" idx="23"/>
          </p:nvPr>
        </p:nvSpPr>
        <p:spPr>
          <a:prstGeom prst="rect">
            <a:avLst/>
          </a:prstGeom>
        </p:spPr>
        <p:txBody>
          <a:bodyPr/>
          <a:lstStyle/>
          <a:p>
            <a:pPr/>
            <a:r>
              <a:t>introduction</a:t>
            </a:r>
          </a:p>
        </p:txBody>
      </p:sp>
      <p:sp>
        <p:nvSpPr>
          <p:cNvPr id="302" name="CREATING A SUCCESSFUL TAXONOMY"/>
          <p:cNvSpPr txBox="1"/>
          <p:nvPr>
            <p:ph type="body" idx="24"/>
          </p:nvPr>
        </p:nvSpPr>
        <p:spPr>
          <a:prstGeom prst="rect">
            <a:avLst/>
          </a:prstGeom>
        </p:spPr>
        <p:txBody>
          <a:bodyPr/>
          <a:lstStyle/>
          <a:p>
            <a:pPr/>
            <a:r>
              <a:t>CREATING A SUCCESSFUL TAXONOMY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305"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306"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7" name="creating a successful taxonomy"/>
          <p:cNvSpPr txBox="1"/>
          <p:nvPr>
            <p:ph type="body" idx="22"/>
          </p:nvPr>
        </p:nvSpPr>
        <p:spPr>
          <a:prstGeom prst="rect">
            <a:avLst/>
          </a:prstGeom>
        </p:spPr>
        <p:txBody>
          <a:bodyPr/>
          <a:lstStyle/>
          <a:p>
            <a:pPr/>
            <a:r>
              <a:t>creating a successful taxonomy</a:t>
            </a:r>
          </a:p>
        </p:txBody>
      </p:sp>
      <p:sp>
        <p:nvSpPr>
          <p:cNvPr id="308" name="CREATING A SUCCESSFUL TAXONOMY"/>
          <p:cNvSpPr txBox="1"/>
          <p:nvPr>
            <p:ph type="body" idx="23"/>
          </p:nvPr>
        </p:nvSpPr>
        <p:spPr>
          <a:xfrm>
            <a:off x="19342545" y="589807"/>
            <a:ext cx="4527017" cy="409576"/>
          </a:xfrm>
          <a:prstGeom prst="rect">
            <a:avLst/>
          </a:prstGeom>
        </p:spPr>
        <p:txBody>
          <a:bodyPr/>
          <a:lstStyle/>
          <a:p>
            <a:pPr/>
            <a:r>
              <a:t>CREATING A SUCCESSFUL TAXONOMY</a:t>
            </a:r>
          </a:p>
        </p:txBody>
      </p:sp>
      <p:sp>
        <p:nvSpPr>
          <p:cNvPr id="309" name="The most critical decision you make early on is which prism will you use to guide the entire member experience. Most communities pick at least one of the following four options:…"/>
          <p:cNvSpPr txBox="1"/>
          <p:nvPr>
            <p:ph type="body" idx="24"/>
          </p:nvPr>
        </p:nvSpPr>
        <p:spPr>
          <a:xfrm>
            <a:off x="13449796" y="4074666"/>
            <a:ext cx="8838207" cy="6477001"/>
          </a:xfrm>
          <a:prstGeom prst="rect">
            <a:avLst/>
          </a:prstGeom>
        </p:spPr>
        <p:txBody>
          <a:bodyPr lIns="38100" tIns="38100" rIns="38100" bIns="38100"/>
          <a:lstStyle/>
          <a:p>
            <a:pPr>
              <a:spcBef>
                <a:spcPts val="2000"/>
              </a:spcBef>
              <a:defRPr sz="2700"/>
            </a:pPr>
          </a:p>
          <a:p>
            <a:pPr>
              <a:spcBef>
                <a:spcPts val="2000"/>
              </a:spcBef>
              <a:defRPr sz="2700"/>
            </a:pPr>
            <a:r>
              <a:t>The most critical decision you make early on is which prism will you use to guide the entire member experience. Most communities pick at least one of the following four options:</a:t>
            </a:r>
          </a:p>
          <a:p>
            <a:pPr marL="635000" indent="-635000">
              <a:spcBef>
                <a:spcPts val="2000"/>
              </a:spcBef>
              <a:buSzPct val="100000"/>
              <a:buAutoNum type="arabicParenR" startAt="1"/>
              <a:defRPr sz="2700"/>
            </a:pPr>
            <a:r>
              <a:t>User type (customer ,develop, partner, reseller).</a:t>
            </a:r>
          </a:p>
          <a:p>
            <a:pPr marL="635000" indent="-635000">
              <a:spcBef>
                <a:spcPts val="2000"/>
              </a:spcBef>
              <a:buSzPct val="100000"/>
              <a:buAutoNum type="arabicParenR" startAt="1"/>
              <a:defRPr sz="2700"/>
            </a:pPr>
            <a:r>
              <a:t>Product (product 1, product 2, product 3 etc..)</a:t>
            </a:r>
          </a:p>
          <a:p>
            <a:pPr marL="635000" indent="-635000">
              <a:spcBef>
                <a:spcPts val="2000"/>
              </a:spcBef>
              <a:buSzPct val="100000"/>
              <a:buAutoNum type="arabicParenR" startAt="1"/>
              <a:defRPr sz="2700"/>
            </a:pPr>
            <a:r>
              <a:t>Sector (retail, business to business, business to consumer).</a:t>
            </a:r>
          </a:p>
          <a:p>
            <a:pPr marL="635000" indent="-635000">
              <a:spcBef>
                <a:spcPts val="2000"/>
              </a:spcBef>
              <a:buSzPct val="100000"/>
              <a:buAutoNum type="arabicParenR" startAt="1"/>
              <a:defRPr sz="2700"/>
            </a:pPr>
            <a:r>
              <a:t>Visiting intent (collaborate, share, get help).</a:t>
            </a:r>
          </a:p>
        </p:txBody>
      </p:sp>
      <p:sp>
        <p:nvSpPr>
          <p:cNvPr id="310" name="Rectangle"/>
          <p:cNvSpPr/>
          <p:nvPr/>
        </p:nvSpPr>
        <p:spPr>
          <a:xfrm>
            <a:off x="11619838" y="3514078"/>
            <a:ext cx="12701" cy="6477001"/>
          </a:xfrm>
          <a:prstGeom prst="rect">
            <a:avLst/>
          </a:prstGeom>
          <a:solidFill>
            <a:srgbClr val="4C4E58"/>
          </a:solidFill>
          <a:ln w="12700">
            <a:miter lim="400000"/>
          </a:ln>
        </p:spPr>
        <p:txBody>
          <a:bodyPr lIns="71437" tIns="71437" rIns="71437" bIns="71437" anchor="ctr"/>
          <a:lstStyle/>
          <a:p>
            <a:pPr defTabSz="457200">
              <a:spcBef>
                <a:spcPts val="3200"/>
              </a:spcBef>
              <a:defRPr spc="128" sz="1600">
                <a:solidFill>
                  <a:srgbClr val="777F8B"/>
                </a:solidFill>
                <a:latin typeface="Montserrat"/>
                <a:ea typeface="Montserrat"/>
                <a:cs typeface="Montserrat"/>
                <a:sym typeface="Montserrat"/>
              </a:defRPr>
            </a:pPr>
          </a:p>
        </p:txBody>
      </p:sp>
      <p:sp>
        <p:nvSpPr>
          <p:cNvPr id="311" name="key decisions"/>
          <p:cNvSpPr txBox="1"/>
          <p:nvPr>
            <p:ph type="body" idx="25"/>
          </p:nvPr>
        </p:nvSpPr>
        <p:spPr>
          <a:prstGeom prst="rect">
            <a:avLst/>
          </a:prstGeom>
        </p:spPr>
        <p:txBody>
          <a:bodyPr/>
          <a:lstStyle/>
          <a:p>
            <a:pPr/>
            <a:r>
              <a:t>key decisions</a:t>
            </a:r>
          </a:p>
        </p:txBody>
      </p:sp>
      <p:sp>
        <p:nvSpPr>
          <p:cNvPr id="312" name="How do you guide the member experience?"/>
          <p:cNvSpPr txBox="1"/>
          <p:nvPr/>
        </p:nvSpPr>
        <p:spPr>
          <a:xfrm>
            <a:off x="13415929" y="2669199"/>
            <a:ext cx="10512623" cy="22120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560831">
              <a:lnSpc>
                <a:spcPct val="100000"/>
              </a:lnSpc>
              <a:defRPr sz="6144">
                <a:solidFill>
                  <a:srgbClr val="53585F"/>
                </a:solidFill>
                <a:latin typeface="Montserrat Light"/>
                <a:ea typeface="Montserrat Light"/>
                <a:cs typeface="Montserrat Light"/>
                <a:sym typeface="Montserrat Light"/>
              </a:defRPr>
            </a:lvl1pPr>
          </a:lstStyle>
          <a:p>
            <a:pPr/>
            <a:r>
              <a:t>How do you guide the member experience?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315"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316"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7" name="categorisation types"/>
          <p:cNvSpPr txBox="1"/>
          <p:nvPr>
            <p:ph type="body" idx="21"/>
          </p:nvPr>
        </p:nvSpPr>
        <p:spPr>
          <a:prstGeom prst="rect">
            <a:avLst/>
          </a:prstGeom>
        </p:spPr>
        <p:txBody>
          <a:bodyPr/>
          <a:lstStyle/>
          <a:p>
            <a:pPr/>
            <a:r>
              <a:t>categorisation types</a:t>
            </a:r>
          </a:p>
        </p:txBody>
      </p:sp>
      <p:sp>
        <p:nvSpPr>
          <p:cNvPr id="318" name="While there is some ‘intent’ categorisation in the top navigation bar, the primary type of categorisation in this community is by the type of visitor (business, developer, or administrator). This works well when you have audiences with clearly different "/>
          <p:cNvSpPr txBox="1"/>
          <p:nvPr>
            <p:ph type="body" idx="23"/>
          </p:nvPr>
        </p:nvSpPr>
        <p:spPr>
          <a:prstGeom prst="rect">
            <a:avLst/>
          </a:prstGeom>
        </p:spPr>
        <p:txBody>
          <a:bodyPr/>
          <a:lstStyle/>
          <a:p>
            <a:pPr/>
            <a:r>
              <a:t>While there is some ‘intent’ categorisation in the top navigation bar, the primary type of categorisation in this community is by the type of visitor (business, developer, or administrator). This works well when you have audiences with clearly different needs. However this often means the homepage is simply a spring broad to areas of the community with more specific types of categorisation</a:t>
            </a:r>
          </a:p>
        </p:txBody>
      </p:sp>
      <p:sp>
        <p:nvSpPr>
          <p:cNvPr id="319" name="BY TYPE OF VISITOR"/>
          <p:cNvSpPr txBox="1"/>
          <p:nvPr>
            <p:ph type="body" idx="24"/>
          </p:nvPr>
        </p:nvSpPr>
        <p:spPr>
          <a:prstGeom prst="rect">
            <a:avLst/>
          </a:prstGeom>
        </p:spPr>
        <p:txBody>
          <a:bodyPr/>
          <a:lstStyle>
            <a:lvl1pPr marL="0" indent="0" defTabSz="584200">
              <a:lnSpc>
                <a:spcPct val="100000"/>
              </a:lnSpc>
              <a:spcBef>
                <a:spcPts val="0"/>
              </a:spcBef>
              <a:buSzTx/>
              <a:buNone/>
              <a:defRPr sz="6600">
                <a:solidFill>
                  <a:srgbClr val="53585F"/>
                </a:solidFill>
                <a:latin typeface="Montserrat"/>
                <a:ea typeface="Montserrat"/>
                <a:cs typeface="Montserrat"/>
                <a:sym typeface="Montserrat"/>
              </a:defRPr>
            </a:lvl1pPr>
          </a:lstStyle>
          <a:p>
            <a:pPr/>
            <a:r>
              <a:t>BY TYPE OF VISITOR</a:t>
            </a:r>
          </a:p>
        </p:txBody>
      </p:sp>
      <p:pic>
        <p:nvPicPr>
          <p:cNvPr id="320" name="Screenshot 2021-05-21 at 09.47.18.png" descr="Screenshot 2021-05-21 at 09.47.18.png"/>
          <p:cNvPicPr>
            <a:picLocks noChangeAspect="1"/>
          </p:cNvPicPr>
          <p:nvPr/>
        </p:nvPicPr>
        <p:blipFill>
          <a:blip r:embed="rId4">
            <a:extLst/>
          </a:blip>
          <a:stretch>
            <a:fillRect/>
          </a:stretch>
        </p:blipFill>
        <p:spPr>
          <a:xfrm>
            <a:off x="9577860" y="1425574"/>
            <a:ext cx="14729940" cy="10864852"/>
          </a:xfrm>
          <a:prstGeom prst="rect">
            <a:avLst/>
          </a:prstGeom>
          <a:ln w="12700">
            <a:miter lim="400000"/>
          </a:ln>
        </p:spPr>
      </p:pic>
      <p:sp>
        <p:nvSpPr>
          <p:cNvPr id="321" name="CREATING A SUCCESSFUL TAXONOMY"/>
          <p:cNvSpPr txBox="1"/>
          <p:nvPr/>
        </p:nvSpPr>
        <p:spPr>
          <a:xfrm>
            <a:off x="19342545" y="589807"/>
            <a:ext cx="4527017" cy="409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defTabSz="457200">
              <a:spcBef>
                <a:spcPts val="3200"/>
              </a:spcBef>
              <a:defRPr spc="128" sz="1600">
                <a:solidFill>
                  <a:srgbClr val="777F8B"/>
                </a:solidFill>
                <a:latin typeface="Montserrat"/>
                <a:ea typeface="Montserrat"/>
                <a:cs typeface="Montserrat"/>
                <a:sym typeface="Montserrat"/>
              </a:defRPr>
            </a:lvl1pPr>
          </a:lstStyle>
          <a:p>
            <a:pPr/>
            <a:r>
              <a:t>CREATING A SUCCESSFUL TAXONOMY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324"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325"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CREATING A SUCCESSFUL TAXONOMY"/>
          <p:cNvSpPr txBox="1"/>
          <p:nvPr>
            <p:ph type="body" idx="22"/>
          </p:nvPr>
        </p:nvSpPr>
        <p:spPr>
          <a:xfrm>
            <a:off x="19342545" y="589807"/>
            <a:ext cx="4527017" cy="409576"/>
          </a:xfrm>
          <a:prstGeom prst="rect">
            <a:avLst/>
          </a:prstGeom>
        </p:spPr>
        <p:txBody>
          <a:bodyPr/>
          <a:lstStyle/>
          <a:p>
            <a:pPr/>
            <a:r>
              <a:t>CREATING A SUCCESSFUL TAXONOMY</a:t>
            </a:r>
          </a:p>
        </p:txBody>
      </p:sp>
      <p:sp>
        <p:nvSpPr>
          <p:cNvPr id="327" name="The HP community shown opposite primarily uses a product taxonomy. This is typically the best method of setting up a customer support community and reflects how members think.…"/>
          <p:cNvSpPr txBox="1"/>
          <p:nvPr>
            <p:ph type="body" idx="23"/>
          </p:nvPr>
        </p:nvSpPr>
        <p:spPr>
          <a:prstGeom prst="rect">
            <a:avLst/>
          </a:prstGeom>
        </p:spPr>
        <p:txBody>
          <a:bodyPr/>
          <a:lstStyle/>
          <a:p>
            <a:pPr>
              <a:spcBef>
                <a:spcPts val="3000"/>
              </a:spcBef>
            </a:pPr>
            <a:r>
              <a:t>The HP community shown opposite primarily uses a product taxonomy. This is typically the best method of setting up a customer support community and reflects how members think. </a:t>
            </a:r>
          </a:p>
          <a:p>
            <a:pPr>
              <a:spcBef>
                <a:spcPts val="3000"/>
              </a:spcBef>
            </a:pPr>
            <a:r>
              <a:t>However, companies which sell a far broader range of products, finding the best way of categorising them would be extremely difficult. </a:t>
            </a:r>
          </a:p>
        </p:txBody>
      </p:sp>
      <p:sp>
        <p:nvSpPr>
          <p:cNvPr id="328" name="BY PRODUCT CATEGORIES"/>
          <p:cNvSpPr txBox="1"/>
          <p:nvPr>
            <p:ph type="body" idx="24"/>
          </p:nvPr>
        </p:nvSpPr>
        <p:spPr>
          <a:prstGeom prst="rect">
            <a:avLst/>
          </a:prstGeom>
        </p:spPr>
        <p:txBody>
          <a:bodyPr/>
          <a:lstStyle>
            <a:lvl1pPr marL="0" indent="0" defTabSz="584200">
              <a:lnSpc>
                <a:spcPct val="100000"/>
              </a:lnSpc>
              <a:spcBef>
                <a:spcPts val="0"/>
              </a:spcBef>
              <a:buSzTx/>
              <a:buNone/>
              <a:defRPr sz="6600">
                <a:solidFill>
                  <a:srgbClr val="53585F"/>
                </a:solidFill>
                <a:latin typeface="Montserrat"/>
                <a:ea typeface="Montserrat"/>
                <a:cs typeface="Montserrat"/>
                <a:sym typeface="Montserrat"/>
              </a:defRPr>
            </a:lvl1pPr>
          </a:lstStyle>
          <a:p>
            <a:pPr/>
            <a:r>
              <a:t>BY PRODUCT CATEGORIES</a:t>
            </a:r>
          </a:p>
        </p:txBody>
      </p:sp>
      <p:pic>
        <p:nvPicPr>
          <p:cNvPr id="329" name="Screenshot 2021-05-21 at 09.57.37.png" descr="Screenshot 2021-05-21 at 09.57.37.png"/>
          <p:cNvPicPr>
            <a:picLocks noChangeAspect="1"/>
          </p:cNvPicPr>
          <p:nvPr/>
        </p:nvPicPr>
        <p:blipFill>
          <a:blip r:embed="rId4">
            <a:extLst/>
          </a:blip>
          <a:stretch>
            <a:fillRect/>
          </a:stretch>
        </p:blipFill>
        <p:spPr>
          <a:xfrm>
            <a:off x="9989908" y="1349978"/>
            <a:ext cx="15972595" cy="11233781"/>
          </a:xfrm>
          <a:prstGeom prst="rect">
            <a:avLst/>
          </a:prstGeom>
          <a:ln w="12700">
            <a:miter lim="400000"/>
          </a:ln>
        </p:spPr>
      </p:pic>
      <p:sp>
        <p:nvSpPr>
          <p:cNvPr id="330" name="categorisation types"/>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categorisation types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2"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333"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334"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CREATING A SUCCESSFUL TAXONOMY"/>
          <p:cNvSpPr txBox="1"/>
          <p:nvPr>
            <p:ph type="body" idx="22"/>
          </p:nvPr>
        </p:nvSpPr>
        <p:spPr>
          <a:xfrm>
            <a:off x="19342545" y="589807"/>
            <a:ext cx="4527017" cy="409576"/>
          </a:xfrm>
          <a:prstGeom prst="rect">
            <a:avLst/>
          </a:prstGeom>
        </p:spPr>
        <p:txBody>
          <a:bodyPr/>
          <a:lstStyle/>
          <a:p>
            <a:pPr/>
            <a:r>
              <a:t>CREATING A SUCCESSFUL TAXONOMY</a:t>
            </a:r>
          </a:p>
        </p:txBody>
      </p:sp>
      <p:sp>
        <p:nvSpPr>
          <p:cNvPr id="336" name="The FitBit community is another example of categorising the content in the community by product with emphasis given to the most popular products and then small icons / option given to less-popular product categories."/>
          <p:cNvSpPr txBox="1"/>
          <p:nvPr>
            <p:ph type="body" idx="23"/>
          </p:nvPr>
        </p:nvSpPr>
        <p:spPr>
          <a:prstGeom prst="rect">
            <a:avLst/>
          </a:prstGeom>
        </p:spPr>
        <p:txBody>
          <a:bodyPr/>
          <a:lstStyle>
            <a:lvl1pPr>
              <a:spcBef>
                <a:spcPts val="3000"/>
              </a:spcBef>
            </a:lvl1pPr>
          </a:lstStyle>
          <a:p>
            <a:pPr/>
            <a:r>
              <a:t>The FitBit community is another example of categorising the content in the community by product with emphasis given to the most popular products and then small icons / option given to less-popular product categories. </a:t>
            </a:r>
          </a:p>
        </p:txBody>
      </p:sp>
      <p:sp>
        <p:nvSpPr>
          <p:cNvPr id="337" name="BY PRODUCT CATEGORIES"/>
          <p:cNvSpPr txBox="1"/>
          <p:nvPr>
            <p:ph type="body" idx="24"/>
          </p:nvPr>
        </p:nvSpPr>
        <p:spPr>
          <a:prstGeom prst="rect">
            <a:avLst/>
          </a:prstGeom>
        </p:spPr>
        <p:txBody>
          <a:bodyPr/>
          <a:lstStyle>
            <a:lvl1pPr marL="0" indent="0" defTabSz="584200">
              <a:lnSpc>
                <a:spcPct val="100000"/>
              </a:lnSpc>
              <a:spcBef>
                <a:spcPts val="0"/>
              </a:spcBef>
              <a:buSzTx/>
              <a:buNone/>
              <a:defRPr sz="6600">
                <a:solidFill>
                  <a:srgbClr val="53585F"/>
                </a:solidFill>
                <a:latin typeface="Montserrat"/>
                <a:ea typeface="Montserrat"/>
                <a:cs typeface="Montserrat"/>
                <a:sym typeface="Montserrat"/>
              </a:defRPr>
            </a:lvl1pPr>
          </a:lstStyle>
          <a:p>
            <a:pPr/>
            <a:r>
              <a:t>BY PRODUCT CATEGORIES</a:t>
            </a:r>
          </a:p>
        </p:txBody>
      </p:sp>
      <p:sp>
        <p:nvSpPr>
          <p:cNvPr id="338" name="categorisation types"/>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categorisation types</a:t>
            </a:r>
          </a:p>
        </p:txBody>
      </p:sp>
      <p:pic>
        <p:nvPicPr>
          <p:cNvPr id="339" name="Screenshot 2021-05-21 at 10.05.39.png" descr="Screenshot 2021-05-21 at 10.05.39.png"/>
          <p:cNvPicPr>
            <a:picLocks noChangeAspect="1"/>
          </p:cNvPicPr>
          <p:nvPr/>
        </p:nvPicPr>
        <p:blipFill>
          <a:blip r:embed="rId4">
            <a:extLst/>
          </a:blip>
          <a:stretch>
            <a:fillRect/>
          </a:stretch>
        </p:blipFill>
        <p:spPr>
          <a:xfrm>
            <a:off x="9318011" y="1332959"/>
            <a:ext cx="15150087" cy="1126781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1" name="Image" descr="Image"/>
          <p:cNvPicPr>
            <a:picLocks noChangeAspect="1"/>
          </p:cNvPicPr>
          <p:nvPr/>
        </p:nvPicPr>
        <p:blipFill>
          <a:blip r:embed="rId2">
            <a:alphaModFix amt="1748"/>
            <a:extLst/>
          </a:blip>
          <a:stretch>
            <a:fillRect/>
          </a:stretch>
        </p:blipFill>
        <p:spPr>
          <a:xfrm>
            <a:off x="-4493335" y="1863397"/>
            <a:ext cx="13914276" cy="11549821"/>
          </a:xfrm>
          <a:prstGeom prst="rect">
            <a:avLst/>
          </a:prstGeom>
          <a:ln w="12700">
            <a:miter lim="400000"/>
          </a:ln>
        </p:spPr>
      </p:pic>
      <p:pic>
        <p:nvPicPr>
          <p:cNvPr id="342" name="Image" descr="Image"/>
          <p:cNvPicPr>
            <a:picLocks noChangeAspect="1"/>
          </p:cNvPicPr>
          <p:nvPr/>
        </p:nvPicPr>
        <p:blipFill>
          <a:blip r:embed="rId3">
            <a:extLst/>
          </a:blip>
          <a:stretch>
            <a:fillRect/>
          </a:stretch>
        </p:blipFill>
        <p:spPr>
          <a:xfrm>
            <a:off x="412984" y="385133"/>
            <a:ext cx="986571" cy="818923"/>
          </a:xfrm>
          <a:prstGeom prst="rect">
            <a:avLst/>
          </a:prstGeom>
          <a:ln w="12700">
            <a:miter lim="400000"/>
          </a:ln>
        </p:spPr>
      </p:pic>
      <p:sp>
        <p:nvSpPr>
          <p:cNvPr id="343" name="Slide Number"/>
          <p:cNvSpPr txBox="1"/>
          <p:nvPr>
            <p:ph type="sldNum" sz="quarter" idx="2"/>
          </p:nvPr>
        </p:nvSpPr>
        <p:spPr>
          <a:xfrm>
            <a:off x="23748077" y="12934354"/>
            <a:ext cx="288786" cy="4349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4" name="The Salesforce Trailblazer community is categorised by the intent of the visitor. (answers, help, collaboration etc…). This is a popular approach but one with a very mixed success rate. Often one type of intent is 10x as popular as any other and it makes"/>
          <p:cNvSpPr txBox="1"/>
          <p:nvPr>
            <p:ph type="body" idx="23"/>
          </p:nvPr>
        </p:nvSpPr>
        <p:spPr>
          <a:prstGeom prst="rect">
            <a:avLst/>
          </a:prstGeom>
        </p:spPr>
        <p:txBody>
          <a:bodyPr/>
          <a:lstStyle/>
          <a:p>
            <a:pPr>
              <a:spcBef>
                <a:spcPts val="3000"/>
              </a:spcBef>
            </a:pPr>
            <a:r>
              <a:t>The Salesforce Trailblazer community is categorised by the intent of the visitor. (answers, help, collaboration etc…). This is a popular approach but one with a very mixed success rate. Often one type of intent is 10x as popular as any other and it makes navigation of the entire site more difficult. </a:t>
            </a:r>
          </a:p>
          <a:p>
            <a:pPr>
              <a:spcBef>
                <a:spcPts val="3000"/>
              </a:spcBef>
            </a:pPr>
            <a:r>
              <a:t>This works best if the community is deeply integrated into the broader product experience and members come to learn rather than just get answers. </a:t>
            </a:r>
          </a:p>
        </p:txBody>
      </p:sp>
      <p:sp>
        <p:nvSpPr>
          <p:cNvPr id="345" name="BY VISITING INTENT"/>
          <p:cNvSpPr txBox="1"/>
          <p:nvPr>
            <p:ph type="body" idx="24"/>
          </p:nvPr>
        </p:nvSpPr>
        <p:spPr>
          <a:prstGeom prst="rect">
            <a:avLst/>
          </a:prstGeom>
        </p:spPr>
        <p:txBody>
          <a:bodyPr/>
          <a:lstStyle>
            <a:lvl1pPr marL="0" indent="0" defTabSz="584200">
              <a:lnSpc>
                <a:spcPct val="100000"/>
              </a:lnSpc>
              <a:spcBef>
                <a:spcPts val="0"/>
              </a:spcBef>
              <a:buSzTx/>
              <a:buNone/>
              <a:defRPr sz="6600">
                <a:solidFill>
                  <a:srgbClr val="53585F"/>
                </a:solidFill>
                <a:latin typeface="Montserrat"/>
                <a:ea typeface="Montserrat"/>
                <a:cs typeface="Montserrat"/>
                <a:sym typeface="Montserrat"/>
              </a:defRPr>
            </a:lvl1pPr>
          </a:lstStyle>
          <a:p>
            <a:pPr/>
            <a:r>
              <a:t>BY VISITING INTENT</a:t>
            </a:r>
          </a:p>
        </p:txBody>
      </p:sp>
      <p:sp>
        <p:nvSpPr>
          <p:cNvPr id="346" name="categorisation types"/>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categorisation types</a:t>
            </a:r>
          </a:p>
        </p:txBody>
      </p:sp>
      <p:sp>
        <p:nvSpPr>
          <p:cNvPr id="347" name="CREATING A SUCCESSFUL TAXONOMY"/>
          <p:cNvSpPr txBox="1"/>
          <p:nvPr/>
        </p:nvSpPr>
        <p:spPr>
          <a:xfrm>
            <a:off x="19342545" y="589807"/>
            <a:ext cx="4527017" cy="409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defTabSz="457200">
              <a:spcBef>
                <a:spcPts val="3200"/>
              </a:spcBef>
              <a:defRPr spc="128" sz="1600">
                <a:solidFill>
                  <a:srgbClr val="777F8B"/>
                </a:solidFill>
                <a:latin typeface="Montserrat"/>
                <a:ea typeface="Montserrat"/>
                <a:cs typeface="Montserrat"/>
                <a:sym typeface="Montserrat"/>
              </a:defRPr>
            </a:lvl1pPr>
          </a:lstStyle>
          <a:p>
            <a:pPr/>
            <a:r>
              <a:t>CREATING A SUCCESSFUL TAXONOMY</a:t>
            </a:r>
          </a:p>
        </p:txBody>
      </p:sp>
      <p:pic>
        <p:nvPicPr>
          <p:cNvPr id="348" name="Screenshot 2021-05-21 at 10.03.48.png" descr="Screenshot 2021-05-21 at 10.03.48.png"/>
          <p:cNvPicPr>
            <a:picLocks noChangeAspect="1"/>
          </p:cNvPicPr>
          <p:nvPr/>
        </p:nvPicPr>
        <p:blipFill>
          <a:blip r:embed="rId4">
            <a:extLst/>
          </a:blip>
          <a:stretch>
            <a:fillRect/>
          </a:stretch>
        </p:blipFill>
        <p:spPr>
          <a:xfrm>
            <a:off x="9642481" y="1696574"/>
            <a:ext cx="15022027" cy="1154985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imple taxonomy templates"/>
          <p:cNvSpPr txBox="1"/>
          <p:nvPr>
            <p:ph type="body" idx="21"/>
          </p:nvPr>
        </p:nvSpPr>
        <p:spPr>
          <a:xfrm>
            <a:off x="2540840" y="4242647"/>
            <a:ext cx="19320443" cy="2453639"/>
          </a:xfrm>
          <a:prstGeom prst="rect">
            <a:avLst/>
          </a:prstGeom>
        </p:spPr>
        <p:txBody>
          <a:bodyPr/>
          <a:lstStyle>
            <a:lvl1pPr>
              <a:defRPr spc="3850" sz="7000"/>
            </a:lvl1pPr>
          </a:lstStyle>
          <a:p>
            <a:pPr/>
            <a:r>
              <a:t>simple taxonomy templates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axonomy template"/>
          <p:cNvSpPr txBox="1"/>
          <p:nvPr/>
        </p:nvSpPr>
        <p:spPr>
          <a:xfrm>
            <a:off x="1782541" y="342653"/>
            <a:ext cx="16770351" cy="929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825500">
              <a:defRPr cap="all" spc="481" sz="3700">
                <a:solidFill>
                  <a:srgbClr val="53585F"/>
                </a:solidFill>
                <a:latin typeface="Montserrat"/>
                <a:ea typeface="Montserrat"/>
                <a:cs typeface="Montserrat"/>
                <a:sym typeface="Montserrat"/>
              </a:defRPr>
            </a:lvl1pPr>
          </a:lstStyle>
          <a:p>
            <a:pPr/>
            <a:r>
              <a:t>taxonomy template</a:t>
            </a:r>
          </a:p>
        </p:txBody>
      </p:sp>
      <p:sp>
        <p:nvSpPr>
          <p:cNvPr id="353" name="CREATING A SUCCESSFUL TAXONOMY"/>
          <p:cNvSpPr txBox="1"/>
          <p:nvPr/>
        </p:nvSpPr>
        <p:spPr>
          <a:xfrm>
            <a:off x="19342545" y="589807"/>
            <a:ext cx="4527017" cy="409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defTabSz="457200">
              <a:spcBef>
                <a:spcPts val="3200"/>
              </a:spcBef>
              <a:defRPr spc="128" sz="1600">
                <a:solidFill>
                  <a:srgbClr val="777F8B"/>
                </a:solidFill>
                <a:latin typeface="Montserrat"/>
                <a:ea typeface="Montserrat"/>
                <a:cs typeface="Montserrat"/>
                <a:sym typeface="Montserrat"/>
              </a:defRPr>
            </a:lvl1pPr>
          </a:lstStyle>
          <a:p>
            <a:pPr/>
            <a:r>
              <a:t>CREATING A SUCCESSFUL TAXONOMY</a:t>
            </a:r>
          </a:p>
        </p:txBody>
      </p:sp>
      <p:graphicFrame>
        <p:nvGraphicFramePr>
          <p:cNvPr id="354" name="Table"/>
          <p:cNvGraphicFramePr/>
          <p:nvPr/>
        </p:nvGraphicFramePr>
        <p:xfrm>
          <a:off x="363438" y="1610254"/>
          <a:ext cx="23669824" cy="113942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72865"/>
                <a:gridCol w="1846717"/>
                <a:gridCol w="3211352"/>
                <a:gridCol w="3211352"/>
                <a:gridCol w="3211352"/>
                <a:gridCol w="3234371"/>
                <a:gridCol w="3570803"/>
                <a:gridCol w="3798309"/>
              </a:tblGrid>
              <a:tr h="1189202">
                <a:tc>
                  <a:txBody>
                    <a:bodyPr/>
                    <a:lstStyle/>
                    <a:p>
                      <a:pPr defTabSz="914400">
                        <a:tabLst>
                          <a:tab pos="1663700" algn="l"/>
                        </a:tabLst>
                        <a:defRPr sz="1800"/>
                      </a:pPr>
                      <a:r>
                        <a:rPr sz="3200"/>
                        <a:t>HOME</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SEARCH</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PRODUCT 1</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PRODUCT 2</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PRODUCT 3</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PRODUCT 4
(etc..)</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SUPPORT</a:t>
                      </a:r>
                    </a:p>
                  </a:txBody>
                  <a:tcPr marL="50800" marR="50800" marT="50800" marB="50800" anchor="ctr" anchorCtr="0" horzOverflow="overflow">
                    <a:solidFill>
                      <a:srgbClr val="FFC602"/>
                    </a:solidFill>
                  </a:tcPr>
                </a:tc>
                <a:tc>
                  <a:txBody>
                    <a:bodyPr/>
                    <a:lstStyle/>
                    <a:p>
                      <a:pPr defTabSz="914400">
                        <a:tabLst>
                          <a:tab pos="1663700" algn="l"/>
                        </a:tabLst>
                        <a:defRPr sz="1800"/>
                      </a:pPr>
                      <a:r>
                        <a:rPr sz="3200"/>
                        <a:t>MY PROFILE / REGISTER</a:t>
                      </a:r>
                    </a:p>
                  </a:txBody>
                  <a:tcPr marL="50800" marR="50800" marT="50800" marB="50800" anchor="ctr" anchorCtr="0" horzOverflow="overflow">
                    <a:solidFill>
                      <a:srgbClr val="FFC602"/>
                    </a:solidFill>
                  </a:tcPr>
                </a:tc>
              </a:tr>
              <a:tr h="1087100">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Sub-topic 1</a:t>
                      </a:r>
                    </a:p>
                  </a:txBody>
                  <a:tcPr marL="50800" marR="50800" marT="50800" marB="50800" anchor="ctr" anchorCtr="0" horzOverflow="overflow"/>
                </a:tc>
                <a:tc>
                  <a:txBody>
                    <a:bodyPr/>
                    <a:lstStyle/>
                    <a:p>
                      <a:pPr defTabSz="914400">
                        <a:tabLst>
                          <a:tab pos="1663700" algn="l"/>
                        </a:tabLst>
                        <a:defRPr sz="1800"/>
                      </a:pPr>
                      <a:r>
                        <a:rPr sz="2800"/>
                        <a:t>Sub-topic 1</a:t>
                      </a:r>
                    </a:p>
                  </a:txBody>
                  <a:tcPr marL="50800" marR="50800" marT="50800" marB="50800" anchor="ctr" anchorCtr="0" horzOverflow="overflow"/>
                </a:tc>
                <a:tc>
                  <a:txBody>
                    <a:bodyPr/>
                    <a:lstStyle/>
                    <a:p>
                      <a:pPr defTabSz="914400">
                        <a:tabLst>
                          <a:tab pos="1663700" algn="l"/>
                        </a:tabLst>
                        <a:defRPr sz="1800"/>
                      </a:pPr>
                      <a:r>
                        <a:rPr sz="2800"/>
                        <a:t>Sub-topic 1</a:t>
                      </a:r>
                    </a:p>
                  </a:txBody>
                  <a:tcPr marL="50800" marR="50800" marT="50800" marB="50800" anchor="ctr" anchorCtr="0" horzOverflow="overflow"/>
                </a:tc>
                <a:tc>
                  <a:txBody>
                    <a:bodyPr/>
                    <a:lstStyle/>
                    <a:p>
                      <a:pPr defTabSz="914400">
                        <a:tabLst>
                          <a:tab pos="1663700" algn="l"/>
                        </a:tabLst>
                        <a:defRPr sz="1800"/>
                      </a:pPr>
                      <a:r>
                        <a:rPr sz="2800"/>
                        <a:t>Sub-topic 1</a:t>
                      </a:r>
                    </a:p>
                  </a:txBody>
                  <a:tcPr marL="50800" marR="50800" marT="50800" marB="50800" anchor="ctr" anchorCtr="0" horzOverflow="overflow"/>
                </a:tc>
                <a:tc>
                  <a:txBody>
                    <a:bodyPr/>
                    <a:lstStyle/>
                    <a:p>
                      <a:pPr defTabSz="914400">
                        <a:tabLst>
                          <a:tab pos="1663700" algn="l"/>
                        </a:tabLst>
                        <a:defRPr sz="1800"/>
                      </a:pPr>
                      <a:r>
                        <a:rPr sz="2800"/>
                        <a:t>Contact support</a:t>
                      </a:r>
                    </a:p>
                  </a:txBody>
                  <a:tcPr marL="50800" marR="50800" marT="50800" marB="50800" anchor="ctr" anchorCtr="0" horzOverflow="overflow"/>
                </a:tc>
                <a:tc>
                  <a:txBody>
                    <a:bodyPr/>
                    <a:lstStyle/>
                    <a:p>
                      <a:pPr defTabSz="914400">
                        <a:tabLst>
                          <a:tab pos="1663700" algn="l"/>
                        </a:tabLst>
                        <a:defRPr sz="1800"/>
                      </a:pPr>
                      <a:r>
                        <a:rPr sz="2800"/>
                        <a:t>Login/register</a:t>
                      </a: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Sub-topic 2</a:t>
                      </a:r>
                    </a:p>
                  </a:txBody>
                  <a:tcPr marL="50800" marR="50800" marT="50800" marB="50800" anchor="ctr" anchorCtr="0" horzOverflow="overflow"/>
                </a:tc>
                <a:tc>
                  <a:txBody>
                    <a:bodyPr/>
                    <a:lstStyle/>
                    <a:p>
                      <a:pPr defTabSz="914400">
                        <a:tabLst>
                          <a:tab pos="1663700" algn="l"/>
                        </a:tabLst>
                        <a:defRPr sz="1800"/>
                      </a:pPr>
                      <a:r>
                        <a:rPr sz="2800"/>
                        <a:t>Sub-topic 2</a:t>
                      </a:r>
                    </a:p>
                  </a:txBody>
                  <a:tcPr marL="50800" marR="50800" marT="50800" marB="50800" anchor="ctr" anchorCtr="0" horzOverflow="overflow"/>
                </a:tc>
                <a:tc>
                  <a:txBody>
                    <a:bodyPr/>
                    <a:lstStyle/>
                    <a:p>
                      <a:pPr defTabSz="914400">
                        <a:tabLst>
                          <a:tab pos="1663700" algn="l"/>
                        </a:tabLst>
                        <a:defRPr sz="1800"/>
                      </a:pPr>
                      <a:r>
                        <a:rPr sz="2800"/>
                        <a:t>Sub-topic 2</a:t>
                      </a:r>
                    </a:p>
                  </a:txBody>
                  <a:tcPr marL="50800" marR="50800" marT="50800" marB="50800" anchor="ctr" anchorCtr="0" horzOverflow="overflow"/>
                </a:tc>
                <a:tc>
                  <a:txBody>
                    <a:bodyPr/>
                    <a:lstStyle/>
                    <a:p>
                      <a:pPr defTabSz="914400">
                        <a:tabLst>
                          <a:tab pos="1663700" algn="l"/>
                        </a:tabLst>
                        <a:defRPr sz="1800"/>
                      </a:pPr>
                      <a:r>
                        <a:rPr sz="2800"/>
                        <a:t>Sub-topic 2</a:t>
                      </a:r>
                    </a:p>
                  </a:txBody>
                  <a:tcPr marL="50800" marR="50800" marT="50800" marB="50800" anchor="ctr" anchorCtr="0" horzOverflow="overflow"/>
                </a:tc>
                <a:tc>
                  <a:txBody>
                    <a:bodyPr/>
                    <a:lstStyle/>
                    <a:p>
                      <a:pPr defTabSz="914400">
                        <a:tabLst>
                          <a:tab pos="1663700" algn="l"/>
                        </a:tabLst>
                        <a:defRPr sz="1800"/>
                      </a:pPr>
                      <a:r>
                        <a:rPr sz="2800"/>
                        <a:t>Getting started</a:t>
                      </a:r>
                    </a:p>
                  </a:txBody>
                  <a:tcPr marL="50800" marR="50800" marT="50800" marB="50800" anchor="ctr" anchorCtr="0" horzOverflow="overflow"/>
                </a:tc>
                <a:tc>
                  <a:txBody>
                    <a:bodyPr/>
                    <a:lstStyle/>
                    <a:p>
                      <a:pPr defTabSz="914400">
                        <a:tabLst>
                          <a:tab pos="1663700" algn="l"/>
                        </a:tabLst>
                        <a:defRPr sz="1800"/>
                      </a:pPr>
                      <a:r>
                        <a:rPr sz="2800"/>
                        <a:t>Forgotten password</a:t>
                      </a: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Sub-topic 3 etc..)</a:t>
                      </a:r>
                    </a:p>
                  </a:txBody>
                  <a:tcPr marL="50800" marR="50800" marT="50800" marB="50800" anchor="ctr" anchorCtr="0" horzOverflow="overflow"/>
                </a:tc>
                <a:tc>
                  <a:txBody>
                    <a:bodyPr/>
                    <a:lstStyle/>
                    <a:p>
                      <a:pPr defTabSz="914400">
                        <a:tabLst>
                          <a:tab pos="1663700" algn="l"/>
                        </a:tabLst>
                        <a:defRPr sz="1800"/>
                      </a:pPr>
                      <a:r>
                        <a:rPr sz="2800"/>
                        <a:t>Sub-topic 3 etc..)</a:t>
                      </a:r>
                    </a:p>
                  </a:txBody>
                  <a:tcPr marL="50800" marR="50800" marT="50800" marB="50800" anchor="ctr" anchorCtr="0" horzOverflow="overflow"/>
                </a:tc>
                <a:tc>
                  <a:txBody>
                    <a:bodyPr/>
                    <a:lstStyle/>
                    <a:p>
                      <a:pPr defTabSz="914400">
                        <a:tabLst>
                          <a:tab pos="1663700" algn="l"/>
                        </a:tabLst>
                        <a:defRPr sz="1800"/>
                      </a:pPr>
                      <a:r>
                        <a:rPr sz="2800"/>
                        <a:t>Sub-topic 3 etc..)</a:t>
                      </a:r>
                    </a:p>
                  </a:txBody>
                  <a:tcPr marL="50800" marR="50800" marT="50800" marB="50800" anchor="ctr" anchorCtr="0" horzOverflow="overflow"/>
                </a:tc>
                <a:tc>
                  <a:txBody>
                    <a:bodyPr/>
                    <a:lstStyle/>
                    <a:p>
                      <a:pPr defTabSz="914400">
                        <a:tabLst>
                          <a:tab pos="1663700" algn="l"/>
                        </a:tabLst>
                        <a:defRPr sz="1800"/>
                      </a:pPr>
                      <a:r>
                        <a:rPr sz="2800"/>
                        <a:t>Sub-topic 3 etc..)</a:t>
                      </a:r>
                    </a:p>
                  </a:txBody>
                  <a:tcPr marL="50800" marR="50800" marT="50800" marB="50800" anchor="ctr" anchorCtr="0" horzOverflow="overflow"/>
                </a:tc>
                <a:tc>
                  <a:txBody>
                    <a:bodyPr/>
                    <a:lstStyle/>
                    <a:p>
                      <a:pPr defTabSz="914400">
                        <a:tabLst>
                          <a:tab pos="1663700" algn="l"/>
                        </a:tabLst>
                        <a:defRPr sz="1800"/>
                      </a:pPr>
                      <a:r>
                        <a:rPr sz="2800"/>
                        <a:t>Documentation</a:t>
                      </a:r>
                    </a:p>
                  </a:txBody>
                  <a:tcPr marL="50800" marR="50800" marT="50800" marB="50800" anchor="ctr" anchorCtr="0" horzOverflow="overflow"/>
                </a:tc>
                <a:tc>
                  <a:txBody>
                    <a:bodyPr/>
                    <a:lstStyle/>
                    <a:p>
                      <a:pPr defTabSz="914400">
                        <a:tabLst>
                          <a:tab pos="1663700" algn="l"/>
                        </a:tabLst>
                        <a:defRPr sz="1800"/>
                      </a:pPr>
                      <a:r>
                        <a:rPr sz="2800"/>
                        <a:t>Community 101</a:t>
                      </a: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Rules and guidelines</a:t>
                      </a:r>
                    </a:p>
                  </a:txBody>
                  <a:tcPr marL="50800" marR="50800" marT="50800" marB="50800" anchor="ctr" anchorCtr="0" horzOverflow="overflow"/>
                </a:tc>
                <a:tc>
                  <a:txBody>
                    <a:bodyPr/>
                    <a:lstStyle/>
                    <a:p>
                      <a:pPr defTabSz="914400">
                        <a:tabLst>
                          <a:tab pos="1663700" algn="l"/>
                        </a:tabLst>
                        <a:defRPr sz="1800"/>
                      </a:pPr>
                      <a:r>
                        <a:rPr sz="2800"/>
                        <a:t>Security, privacy, and legal</a:t>
                      </a: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Product documentation</a:t>
                      </a:r>
                    </a:p>
                  </a:txBody>
                  <a:tcPr marL="50800" marR="50800" marT="50800" marB="50800" anchor="ctr" anchorCtr="0" horzOverflow="overflow"/>
                </a:tc>
                <a:tc>
                  <a:txBody>
                    <a:bodyPr/>
                    <a:lstStyle/>
                    <a:p>
                      <a:pPr defTabSz="914400">
                        <a:tabLst>
                          <a:tab pos="1663700" algn="l"/>
                        </a:tabLst>
                        <a:defRPr sz="1800"/>
                      </a:pPr>
                      <a:r>
                        <a:rPr sz="2800"/>
                        <a:t>Product documentation</a:t>
                      </a:r>
                    </a:p>
                  </a:txBody>
                  <a:tcPr marL="50800" marR="50800" marT="50800" marB="50800" anchor="ctr" anchorCtr="0" horzOverflow="overflow"/>
                </a:tc>
                <a:tc>
                  <a:txBody>
                    <a:bodyPr/>
                    <a:lstStyle/>
                    <a:p>
                      <a:pPr defTabSz="914400">
                        <a:tabLst>
                          <a:tab pos="1663700" algn="l"/>
                        </a:tabLst>
                        <a:defRPr sz="1800"/>
                      </a:pPr>
                      <a:r>
                        <a:rPr sz="2800"/>
                        <a:t>Product documentation</a:t>
                      </a:r>
                    </a:p>
                  </a:txBody>
                  <a:tcPr marL="50800" marR="50800" marT="50800" marB="50800" anchor="ctr" anchorCtr="0" horzOverflow="overflow"/>
                </a:tc>
                <a:tc>
                  <a:txBody>
                    <a:bodyPr/>
                    <a:lstStyle/>
                    <a:p>
                      <a:pPr defTabSz="914400">
                        <a:tabLst>
                          <a:tab pos="1663700" algn="l"/>
                        </a:tabLst>
                        <a:defRPr sz="1800"/>
                      </a:pPr>
                      <a:r>
                        <a:rPr sz="2800"/>
                        <a:t>Product documentation</a:t>
                      </a:r>
                    </a:p>
                  </a:txBody>
                  <a:tcPr marL="50800" marR="50800" marT="50800" marB="50800" anchor="ctr" anchorCtr="0" horzOverflow="overflow"/>
                </a:tc>
                <a:tc>
                  <a:txBody>
                    <a:bodyPr/>
                    <a:lstStyle/>
                    <a:p>
                      <a:pPr defTabSz="914400">
                        <a:tabLst>
                          <a:tab pos="1663700" algn="l"/>
                        </a:tabLst>
                        <a:defRPr sz="1800"/>
                      </a:pPr>
                      <a:r>
                        <a:rPr sz="2800"/>
                        <a:t>Acronyms and phrases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Trending labels</a:t>
                      </a:r>
                    </a:p>
                  </a:txBody>
                  <a:tcPr marL="50800" marR="50800" marT="50800" marB="50800" anchor="ctr" anchorCtr="0" horzOverflow="overflow"/>
                </a:tc>
                <a:tc>
                  <a:txBody>
                    <a:bodyPr/>
                    <a:lstStyle/>
                    <a:p>
                      <a:pPr defTabSz="914400">
                        <a:tabLst>
                          <a:tab pos="1663700" algn="l"/>
                        </a:tabLst>
                        <a:defRPr sz="1800"/>
                      </a:pPr>
                      <a:r>
                        <a:rPr sz="2800"/>
                        <a:t>Trending labels</a:t>
                      </a:r>
                    </a:p>
                  </a:txBody>
                  <a:tcPr marL="50800" marR="50800" marT="50800" marB="50800" anchor="ctr" anchorCtr="0" horzOverflow="overflow"/>
                </a:tc>
                <a:tc>
                  <a:txBody>
                    <a:bodyPr/>
                    <a:lstStyle/>
                    <a:p>
                      <a:pPr defTabSz="914400">
                        <a:tabLst>
                          <a:tab pos="1663700" algn="l"/>
                        </a:tabLst>
                        <a:defRPr sz="1800"/>
                      </a:pPr>
                      <a:r>
                        <a:rPr sz="2800"/>
                        <a:t>Trending labels</a:t>
                      </a:r>
                    </a:p>
                  </a:txBody>
                  <a:tcPr marL="50800" marR="50800" marT="50800" marB="50800" anchor="ctr" anchorCtr="0" horzOverflow="overflow"/>
                </a:tc>
                <a:tc>
                  <a:txBody>
                    <a:bodyPr/>
                    <a:lstStyle/>
                    <a:p>
                      <a:pPr defTabSz="914400">
                        <a:tabLst>
                          <a:tab pos="1663700" algn="l"/>
                        </a:tabLst>
                        <a:defRPr sz="1800"/>
                      </a:pPr>
                      <a:r>
                        <a:rPr sz="2800"/>
                        <a:t>Trending labels</a:t>
                      </a:r>
                    </a:p>
                  </a:txBody>
                  <a:tcPr marL="50800" marR="50800" marT="50800" marB="50800" anchor="ctr" anchorCtr="0" horzOverflow="overflow"/>
                </a:tc>
                <a:tc>
                  <a:txBody>
                    <a:bodyPr/>
                    <a:lstStyle/>
                    <a:p>
                      <a:pPr defTabSz="914400">
                        <a:tabLst>
                          <a:tab pos="1663700" algn="l"/>
                        </a:tabLst>
                        <a:defRPr sz="1800"/>
                      </a:pPr>
                      <a:r>
                        <a:rPr sz="2800"/>
                        <a:t>How gamification works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FAQ / Known issues</a:t>
                      </a:r>
                    </a:p>
                  </a:txBody>
                  <a:tcPr marL="50800" marR="50800" marT="50800" marB="50800" anchor="ctr" anchorCtr="0" horzOverflow="overflow"/>
                </a:tc>
                <a:tc>
                  <a:txBody>
                    <a:bodyPr/>
                    <a:lstStyle/>
                    <a:p>
                      <a:pPr defTabSz="914400">
                        <a:tabLst>
                          <a:tab pos="1663700" algn="l"/>
                        </a:tabLst>
                        <a:defRPr sz="1800"/>
                      </a:pPr>
                      <a:r>
                        <a:rPr sz="2800"/>
                        <a:t>Superusers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1800"/>
                      </a:pPr>
                      <a:r>
                        <a:rPr sz="2800"/>
                        <a:t>Unanswered questions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r h="1138151">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1800"/>
                      </a:pPr>
                      <a:r>
                        <a:rPr sz="2800"/>
                        <a:t>Product experts</a:t>
                      </a:r>
                    </a:p>
                  </a:txBody>
                  <a:tcPr marL="50800" marR="50800" marT="50800" marB="50800" anchor="ctr" anchorCtr="0" horzOverflow="overflow"/>
                </a:tc>
                <a:tc>
                  <a:txBody>
                    <a:bodyPr/>
                    <a:lstStyle/>
                    <a:p>
                      <a:pPr defTabSz="914400">
                        <a:tabLst>
                          <a:tab pos="1663700" algn="l"/>
                        </a:tabLst>
                        <a:defRPr sz="1800"/>
                      </a:pPr>
                      <a:r>
                        <a:rPr sz="2800"/>
                        <a:t>Product experts</a:t>
                      </a:r>
                    </a:p>
                  </a:txBody>
                  <a:tcPr marL="50800" marR="50800" marT="50800" marB="50800" anchor="ctr" anchorCtr="0" horzOverflow="overflow"/>
                </a:tc>
                <a:tc>
                  <a:txBody>
                    <a:bodyPr/>
                    <a:lstStyle/>
                    <a:p>
                      <a:pPr defTabSz="914400">
                        <a:tabLst>
                          <a:tab pos="1663700" algn="l"/>
                        </a:tabLst>
                        <a:defRPr sz="1800"/>
                      </a:pPr>
                      <a:r>
                        <a:rPr sz="2800"/>
                        <a:t>Product experts</a:t>
                      </a:r>
                    </a:p>
                  </a:txBody>
                  <a:tcPr marL="50800" marR="50800" marT="50800" marB="50800" anchor="ctr" anchorCtr="0" horzOverflow="overflow"/>
                </a:tc>
                <a:tc>
                  <a:txBody>
                    <a:bodyPr/>
                    <a:lstStyle/>
                    <a:p>
                      <a:pPr defTabSz="914400">
                        <a:tabLst>
                          <a:tab pos="1663700" algn="l"/>
                        </a:tabLst>
                        <a:defRPr sz="1800"/>
                      </a:pPr>
                      <a:r>
                        <a:rPr sz="2800"/>
                        <a:t>Product experts</a:t>
                      </a: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c>
                  <a:txBody>
                    <a:bodyPr/>
                    <a:lstStyle/>
                    <a:p>
                      <a:pPr defTabSz="914400">
                        <a:tabLst>
                          <a:tab pos="1663700" algn="l"/>
                        </a:tabLst>
                        <a:defRPr sz="28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